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258" r:id="rId3"/>
    <p:sldId id="279" r:id="rId4"/>
    <p:sldId id="280" r:id="rId5"/>
    <p:sldId id="281" r:id="rId6"/>
    <p:sldId id="260" r:id="rId7"/>
    <p:sldId id="282" r:id="rId8"/>
    <p:sldId id="286" r:id="rId9"/>
    <p:sldId id="287" r:id="rId10"/>
    <p:sldId id="288" r:id="rId11"/>
    <p:sldId id="266" r:id="rId12"/>
    <p:sldId id="268" r:id="rId13"/>
  </p:sldIdLst>
  <p:sldSz cx="9144000" cy="6858000" type="screen4x3"/>
  <p:notesSz cx="6888163" cy="100187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606" y="-90"/>
      </p:cViewPr>
      <p:guideLst>
        <p:guide orient="horz" pos="2160"/>
        <p:guide pos="2880"/>
      </p:guideLst>
    </p:cSldViewPr>
  </p:slideViewPr>
  <p:notesTextViewPr>
    <p:cViewPr>
      <p:scale>
        <a:sx n="1" d="1"/>
        <a:sy n="1" d="1"/>
      </p:scale>
      <p:origin x="0" y="0"/>
    </p:cViewPr>
  </p:notesTextViewPr>
  <p:sorterViewPr>
    <p:cViewPr>
      <p:scale>
        <a:sx n="100" d="100"/>
        <a:sy n="100" d="100"/>
      </p:scale>
      <p:origin x="0" y="50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0936"/>
          </a:xfrm>
          <a:prstGeom prst="rect">
            <a:avLst/>
          </a:prstGeom>
        </p:spPr>
        <p:txBody>
          <a:bodyPr vert="horz" lIns="96606" tIns="48303" rIns="96606" bIns="48303"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3901698" y="0"/>
            <a:ext cx="2984871" cy="500936"/>
          </a:xfrm>
          <a:prstGeom prst="rect">
            <a:avLst/>
          </a:prstGeom>
        </p:spPr>
        <p:txBody>
          <a:bodyPr vert="horz" lIns="96606" tIns="48303" rIns="96606" bIns="48303" rtlCol="0"/>
          <a:lstStyle>
            <a:lvl1pPr algn="r">
              <a:defRPr sz="1300"/>
            </a:lvl1pPr>
          </a:lstStyle>
          <a:p>
            <a:fld id="{2BD34CCC-DB21-45FB-B19E-ECF67FE3BFDA}" type="datetimeFigureOut">
              <a:rPr kumimoji="1" lang="ja-JP" altLang="en-US" smtClean="0"/>
              <a:t>2013/8/4</a:t>
            </a:fld>
            <a:endParaRPr kumimoji="1" lang="ja-JP" altLang="en-US"/>
          </a:p>
        </p:txBody>
      </p:sp>
      <p:sp>
        <p:nvSpPr>
          <p:cNvPr id="4" name="フッター プレースホルダー 3"/>
          <p:cNvSpPr>
            <a:spLocks noGrp="1"/>
          </p:cNvSpPr>
          <p:nvPr>
            <p:ph type="ftr" sz="quarter" idx="2"/>
          </p:nvPr>
        </p:nvSpPr>
        <p:spPr>
          <a:xfrm>
            <a:off x="0" y="9516038"/>
            <a:ext cx="2984871" cy="500936"/>
          </a:xfrm>
          <a:prstGeom prst="rect">
            <a:avLst/>
          </a:prstGeom>
        </p:spPr>
        <p:txBody>
          <a:bodyPr vert="horz" lIns="96606" tIns="48303" rIns="96606" bIns="48303"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3901698" y="9516038"/>
            <a:ext cx="2984871" cy="500936"/>
          </a:xfrm>
          <a:prstGeom prst="rect">
            <a:avLst/>
          </a:prstGeom>
        </p:spPr>
        <p:txBody>
          <a:bodyPr vert="horz" lIns="96606" tIns="48303" rIns="96606" bIns="48303" rtlCol="0" anchor="b"/>
          <a:lstStyle>
            <a:lvl1pPr algn="r">
              <a:defRPr sz="1300"/>
            </a:lvl1pPr>
          </a:lstStyle>
          <a:p>
            <a:fld id="{D4F0B5C2-9076-481A-98FB-3C8E94863F05}" type="slidenum">
              <a:rPr kumimoji="1" lang="ja-JP" altLang="en-US" smtClean="0"/>
              <a:t>‹#›</a:t>
            </a:fld>
            <a:endParaRPr kumimoji="1" lang="ja-JP" altLang="en-US"/>
          </a:p>
        </p:txBody>
      </p:sp>
    </p:spTree>
    <p:extLst>
      <p:ext uri="{BB962C8B-B14F-4D97-AF65-F5344CB8AC3E}">
        <p14:creationId xmlns:p14="http://schemas.microsoft.com/office/powerpoint/2010/main" val="28373070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0936"/>
          </a:xfrm>
          <a:prstGeom prst="rect">
            <a:avLst/>
          </a:prstGeom>
        </p:spPr>
        <p:txBody>
          <a:bodyPr vert="horz" lIns="96606" tIns="48303" rIns="96606" bIns="48303"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0936"/>
          </a:xfrm>
          <a:prstGeom prst="rect">
            <a:avLst/>
          </a:prstGeom>
        </p:spPr>
        <p:txBody>
          <a:bodyPr vert="horz" lIns="96606" tIns="48303" rIns="96606" bIns="48303" rtlCol="0"/>
          <a:lstStyle>
            <a:lvl1pPr algn="r">
              <a:defRPr sz="1300"/>
            </a:lvl1pPr>
          </a:lstStyle>
          <a:p>
            <a:fld id="{A07494A7-4AB5-4E98-AB6F-8BEF173A36D8}" type="datetimeFigureOut">
              <a:rPr kumimoji="1" lang="ja-JP" altLang="en-US" smtClean="0"/>
              <a:t>2013/8/4</a:t>
            </a:fld>
            <a:endParaRPr kumimoji="1" lang="ja-JP" altLang="en-US"/>
          </a:p>
        </p:txBody>
      </p:sp>
      <p:sp>
        <p:nvSpPr>
          <p:cNvPr id="4" name="スライド イメージ プレースホルダー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06" tIns="48303" rIns="96606" bIns="48303" rtlCol="0" anchor="ctr"/>
          <a:lstStyle/>
          <a:p>
            <a:endParaRPr lang="ja-JP" altLang="en-US"/>
          </a:p>
        </p:txBody>
      </p:sp>
      <p:sp>
        <p:nvSpPr>
          <p:cNvPr id="5" name="ノート プレースホルダー 4"/>
          <p:cNvSpPr>
            <a:spLocks noGrp="1"/>
          </p:cNvSpPr>
          <p:nvPr>
            <p:ph type="body" sz="quarter" idx="3"/>
          </p:nvPr>
        </p:nvSpPr>
        <p:spPr>
          <a:xfrm>
            <a:off x="688817" y="4758889"/>
            <a:ext cx="5510530" cy="4508421"/>
          </a:xfrm>
          <a:prstGeom prst="rect">
            <a:avLst/>
          </a:prstGeom>
        </p:spPr>
        <p:txBody>
          <a:bodyPr vert="horz" lIns="96606" tIns="48303" rIns="96606" bIns="4830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516038"/>
            <a:ext cx="2984871" cy="500936"/>
          </a:xfrm>
          <a:prstGeom prst="rect">
            <a:avLst/>
          </a:prstGeom>
        </p:spPr>
        <p:txBody>
          <a:bodyPr vert="horz" lIns="96606" tIns="48303" rIns="96606" bIns="48303"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6038"/>
            <a:ext cx="2984871" cy="500936"/>
          </a:xfrm>
          <a:prstGeom prst="rect">
            <a:avLst/>
          </a:prstGeom>
        </p:spPr>
        <p:txBody>
          <a:bodyPr vert="horz" lIns="96606" tIns="48303" rIns="96606" bIns="48303" rtlCol="0" anchor="b"/>
          <a:lstStyle>
            <a:lvl1pPr algn="r">
              <a:defRPr sz="1300"/>
            </a:lvl1pPr>
          </a:lstStyle>
          <a:p>
            <a:fld id="{C4C287CC-3B61-4508-821E-E76A7747F185}" type="slidenum">
              <a:rPr kumimoji="1" lang="ja-JP" altLang="en-US" smtClean="0"/>
              <a:t>‹#›</a:t>
            </a:fld>
            <a:endParaRPr kumimoji="1" lang="ja-JP" altLang="en-US"/>
          </a:p>
        </p:txBody>
      </p:sp>
    </p:spTree>
    <p:extLst>
      <p:ext uri="{BB962C8B-B14F-4D97-AF65-F5344CB8AC3E}">
        <p14:creationId xmlns:p14="http://schemas.microsoft.com/office/powerpoint/2010/main" val="29079728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2292" name="ヘッダー プレースホルダー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29046" eaLnBrk="0" hangingPunct="0">
              <a:defRPr kumimoji="1">
                <a:solidFill>
                  <a:schemeClr val="tx1"/>
                </a:solidFill>
                <a:latin typeface="Arial" charset="0"/>
                <a:ea typeface="ＭＳ Ｐゴシック" charset="-128"/>
              </a:defRPr>
            </a:lvl1pPr>
            <a:lvl2pPr marL="784826" indent="-301856" defTabSz="929046" eaLnBrk="0" hangingPunct="0">
              <a:defRPr kumimoji="1">
                <a:solidFill>
                  <a:schemeClr val="tx1"/>
                </a:solidFill>
                <a:latin typeface="Arial" charset="0"/>
                <a:ea typeface="ＭＳ Ｐゴシック" charset="-128"/>
              </a:defRPr>
            </a:lvl2pPr>
            <a:lvl3pPr marL="1207425" indent="-241485" defTabSz="929046" eaLnBrk="0" hangingPunct="0">
              <a:defRPr kumimoji="1">
                <a:solidFill>
                  <a:schemeClr val="tx1"/>
                </a:solidFill>
                <a:latin typeface="Arial" charset="0"/>
                <a:ea typeface="ＭＳ Ｐゴシック" charset="-128"/>
              </a:defRPr>
            </a:lvl3pPr>
            <a:lvl4pPr marL="1690394" indent="-241485" defTabSz="929046" eaLnBrk="0" hangingPunct="0">
              <a:defRPr kumimoji="1">
                <a:solidFill>
                  <a:schemeClr val="tx1"/>
                </a:solidFill>
                <a:latin typeface="Arial" charset="0"/>
                <a:ea typeface="ＭＳ Ｐゴシック" charset="-128"/>
              </a:defRPr>
            </a:lvl4pPr>
            <a:lvl5pPr marL="2173364" indent="-241485" defTabSz="929046" eaLnBrk="0" hangingPunct="0">
              <a:defRPr kumimoji="1">
                <a:solidFill>
                  <a:schemeClr val="tx1"/>
                </a:solidFill>
                <a:latin typeface="Arial" charset="0"/>
                <a:ea typeface="ＭＳ Ｐゴシック" charset="-128"/>
              </a:defRPr>
            </a:lvl5pPr>
            <a:lvl6pPr marL="2656334" indent="-241485" defTabSz="929046" eaLnBrk="0" fontAlgn="base" hangingPunct="0">
              <a:spcBef>
                <a:spcPct val="0"/>
              </a:spcBef>
              <a:spcAft>
                <a:spcPct val="0"/>
              </a:spcAft>
              <a:defRPr kumimoji="1">
                <a:solidFill>
                  <a:schemeClr val="tx1"/>
                </a:solidFill>
                <a:latin typeface="Arial" charset="0"/>
                <a:ea typeface="ＭＳ Ｐゴシック" charset="-128"/>
              </a:defRPr>
            </a:lvl6pPr>
            <a:lvl7pPr marL="3139304" indent="-241485" defTabSz="929046" eaLnBrk="0" fontAlgn="base" hangingPunct="0">
              <a:spcBef>
                <a:spcPct val="0"/>
              </a:spcBef>
              <a:spcAft>
                <a:spcPct val="0"/>
              </a:spcAft>
              <a:defRPr kumimoji="1">
                <a:solidFill>
                  <a:schemeClr val="tx1"/>
                </a:solidFill>
                <a:latin typeface="Arial" charset="0"/>
                <a:ea typeface="ＭＳ Ｐゴシック" charset="-128"/>
              </a:defRPr>
            </a:lvl7pPr>
            <a:lvl8pPr marL="3622274" indent="-241485" defTabSz="929046" eaLnBrk="0" fontAlgn="base" hangingPunct="0">
              <a:spcBef>
                <a:spcPct val="0"/>
              </a:spcBef>
              <a:spcAft>
                <a:spcPct val="0"/>
              </a:spcAft>
              <a:defRPr kumimoji="1">
                <a:solidFill>
                  <a:schemeClr val="tx1"/>
                </a:solidFill>
                <a:latin typeface="Arial" charset="0"/>
                <a:ea typeface="ＭＳ Ｐゴシック" charset="-128"/>
              </a:defRPr>
            </a:lvl8pPr>
            <a:lvl9pPr marL="4105243" indent="-241485" defTabSz="929046"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base" hangingPunct="1">
              <a:spcBef>
                <a:spcPct val="0"/>
              </a:spcBef>
              <a:spcAft>
                <a:spcPct val="0"/>
              </a:spcAft>
            </a:pPr>
            <a:r>
              <a:rPr lang="ja-JP" altLang="en-US" smtClean="0">
                <a:latin typeface="Calibri" pitchFamily="34" charset="0"/>
              </a:rPr>
              <a:t>準備</a:t>
            </a:r>
            <a:r>
              <a:rPr lang="en-US" altLang="ja-JP" smtClean="0">
                <a:latin typeface="Calibri" pitchFamily="34" charset="0"/>
              </a:rPr>
              <a:t>20120210_03</a:t>
            </a:r>
            <a:endParaRPr lang="ja-JP" alt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C6EB941-1F9F-4ADE-94FD-D45CD49B3CEF}" type="datetime1">
              <a:rPr kumimoji="1" lang="ja-JP" altLang="en-US" smtClean="0"/>
              <a:t>2013/8/4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2362565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1562C1C-55AF-485C-9292-E18D585F039C}" type="datetime1">
              <a:rPr kumimoji="1" lang="ja-JP" altLang="en-US" smtClean="0"/>
              <a:t>2013/8/4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869685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73C0459-E993-4749-B2F1-D143188AEEAC}" type="datetime1">
              <a:rPr kumimoji="1" lang="ja-JP" altLang="en-US" smtClean="0"/>
              <a:t>2013/8/4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573129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865666E-4603-4B6E-85CC-6D931529923D}" type="datetime1">
              <a:rPr kumimoji="1" lang="ja-JP" altLang="en-US" smtClean="0"/>
              <a:t>2013/8/4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3134819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BE303E5-C4CA-4F22-A712-090D68AE6CD4}" type="datetime1">
              <a:rPr kumimoji="1" lang="ja-JP" altLang="en-US" smtClean="0"/>
              <a:t>2013/8/4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1110673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1B2FD1A-ED46-4508-933C-DFE4D7F6941A}" type="datetime1">
              <a:rPr kumimoji="1" lang="ja-JP" altLang="en-US" smtClean="0"/>
              <a:t>2013/8/4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2198993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43B2BF0-988E-4C39-86CE-CD28645498EC}" type="datetime1">
              <a:rPr kumimoji="1" lang="ja-JP" altLang="en-US" smtClean="0"/>
              <a:t>2013/8/4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67158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BC6F9BB-71B9-4BA5-8FCF-6F5DA6C5BECF}" type="datetime1">
              <a:rPr kumimoji="1" lang="ja-JP" altLang="en-US" smtClean="0"/>
              <a:t>2013/8/4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2242773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FA1D45F-4885-45BC-BB14-FB725FB6E984}" type="datetime1">
              <a:rPr kumimoji="1" lang="ja-JP" altLang="en-US" smtClean="0"/>
              <a:t>2013/8/4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3851919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7067829-01D8-4120-965B-7093AA51D3AA}" type="datetime1">
              <a:rPr kumimoji="1" lang="ja-JP" altLang="en-US" smtClean="0"/>
              <a:t>2013/8/4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489233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C0D6CD9-53FF-4544-8652-377265768CE1}" type="datetime1">
              <a:rPr kumimoji="1" lang="ja-JP" altLang="en-US" smtClean="0"/>
              <a:t>2013/8/4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3518951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4397A1-91B0-4761-8639-7AE84CCE657D}" type="datetime1">
              <a:rPr kumimoji="1" lang="ja-JP" altLang="en-US" smtClean="0"/>
              <a:t>2013/8/4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4D831-5D12-457C-B0DE-164F12D09659}" type="slidenum">
              <a:rPr kumimoji="1" lang="ja-JP" altLang="en-US" smtClean="0"/>
              <a:t>‹#›</a:t>
            </a:fld>
            <a:endParaRPr kumimoji="1" lang="ja-JP" altLang="en-US"/>
          </a:p>
        </p:txBody>
      </p:sp>
    </p:spTree>
    <p:extLst>
      <p:ext uri="{BB962C8B-B14F-4D97-AF65-F5344CB8AC3E}">
        <p14:creationId xmlns:p14="http://schemas.microsoft.com/office/powerpoint/2010/main" val="1701348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25742" y="2267545"/>
            <a:ext cx="6768752" cy="1323439"/>
          </a:xfrm>
          <a:prstGeom prst="rect">
            <a:avLst/>
          </a:prstGeom>
          <a:noFill/>
        </p:spPr>
        <p:txBody>
          <a:bodyPr wrap="square" rtlCol="0">
            <a:spAutoFit/>
          </a:bodyPr>
          <a:lstStyle/>
          <a:p>
            <a:pPr algn="ctr"/>
            <a:r>
              <a:rPr kumimoji="1" lang="ja-JP" altLang="en-US" sz="4000" b="1" dirty="0" smtClean="0">
                <a:latin typeface="Century" pitchFamily="18" charset="0"/>
              </a:rPr>
              <a:t>国際連携</a:t>
            </a:r>
            <a:r>
              <a:rPr kumimoji="1" lang="en-US" altLang="ja-JP" sz="4000" b="1" dirty="0" smtClean="0">
                <a:latin typeface="Century" pitchFamily="18" charset="0"/>
              </a:rPr>
              <a:t>TF</a:t>
            </a:r>
          </a:p>
          <a:p>
            <a:pPr algn="ctr"/>
            <a:r>
              <a:rPr lang="en-US" altLang="ja-JP" sz="4000" b="1" dirty="0">
                <a:latin typeface="Century" pitchFamily="18" charset="0"/>
              </a:rPr>
              <a:t>2013</a:t>
            </a:r>
            <a:r>
              <a:rPr lang="ja-JP" altLang="en-US" sz="4000" b="1" dirty="0">
                <a:latin typeface="Century" pitchFamily="18" charset="0"/>
              </a:rPr>
              <a:t>年度</a:t>
            </a:r>
            <a:r>
              <a:rPr lang="ja-JP" altLang="en-US" sz="4000" b="1" dirty="0" smtClean="0">
                <a:latin typeface="Century" pitchFamily="18" charset="0"/>
              </a:rPr>
              <a:t>活動計画</a:t>
            </a:r>
            <a:endParaRPr lang="en-US" altLang="ja-JP" sz="4000" b="1" dirty="0" smtClean="0">
              <a:latin typeface="Century" pitchFamily="18" charset="0"/>
            </a:endParaRPr>
          </a:p>
        </p:txBody>
      </p:sp>
      <p:sp>
        <p:nvSpPr>
          <p:cNvPr id="3" name="テキスト ボックス 2"/>
          <p:cNvSpPr txBox="1"/>
          <p:nvPr/>
        </p:nvSpPr>
        <p:spPr>
          <a:xfrm>
            <a:off x="2483768" y="5373216"/>
            <a:ext cx="4536504" cy="954107"/>
          </a:xfrm>
          <a:prstGeom prst="rect">
            <a:avLst/>
          </a:prstGeom>
          <a:noFill/>
        </p:spPr>
        <p:txBody>
          <a:bodyPr wrap="square" rtlCol="0">
            <a:spAutoFit/>
          </a:bodyPr>
          <a:lstStyle/>
          <a:p>
            <a:pPr algn="ctr"/>
            <a:r>
              <a:rPr kumimoji="1" lang="en-US" altLang="ja-JP" sz="2800" dirty="0" smtClean="0">
                <a:latin typeface="Century" pitchFamily="18" charset="0"/>
              </a:rPr>
              <a:t>2013</a:t>
            </a:r>
            <a:r>
              <a:rPr kumimoji="1" lang="ja-JP" altLang="en-US" sz="2800" dirty="0" smtClean="0">
                <a:latin typeface="Century" pitchFamily="18" charset="0"/>
              </a:rPr>
              <a:t>年</a:t>
            </a:r>
            <a:r>
              <a:rPr kumimoji="1" lang="en-US" altLang="ja-JP" sz="2800" dirty="0" smtClean="0">
                <a:latin typeface="Century" pitchFamily="18" charset="0"/>
              </a:rPr>
              <a:t>8</a:t>
            </a:r>
            <a:r>
              <a:rPr kumimoji="1" lang="ja-JP" altLang="en-US" sz="2800" dirty="0" smtClean="0">
                <a:latin typeface="Century" pitchFamily="18" charset="0"/>
              </a:rPr>
              <a:t>月</a:t>
            </a:r>
            <a:r>
              <a:rPr lang="en-US" altLang="ja-JP" sz="2800" dirty="0">
                <a:latin typeface="Century" pitchFamily="18" charset="0"/>
              </a:rPr>
              <a:t>6</a:t>
            </a:r>
            <a:r>
              <a:rPr kumimoji="1" lang="ja-JP" altLang="en-US" sz="2800" dirty="0" smtClean="0">
                <a:latin typeface="Century" pitchFamily="18" charset="0"/>
              </a:rPr>
              <a:t>日</a:t>
            </a:r>
            <a:endParaRPr kumimoji="1" lang="en-US" altLang="ja-JP" sz="2800" dirty="0" smtClean="0">
              <a:latin typeface="Century" pitchFamily="18" charset="0"/>
            </a:endParaRPr>
          </a:p>
          <a:p>
            <a:pPr algn="ctr"/>
            <a:endParaRPr kumimoji="1" lang="en-US" altLang="ja-JP" sz="2800" dirty="0" smtClean="0">
              <a:latin typeface="Century" pitchFamily="18" charset="0"/>
            </a:endParaRPr>
          </a:p>
        </p:txBody>
      </p:sp>
      <p:sp>
        <p:nvSpPr>
          <p:cNvPr id="4" name="テキスト ボックス 3"/>
          <p:cNvSpPr txBox="1"/>
          <p:nvPr/>
        </p:nvSpPr>
        <p:spPr>
          <a:xfrm>
            <a:off x="6156176" y="230832"/>
            <a:ext cx="2771800" cy="461665"/>
          </a:xfrm>
          <a:prstGeom prst="rect">
            <a:avLst/>
          </a:prstGeom>
          <a:noFill/>
          <a:ln>
            <a:solidFill>
              <a:schemeClr val="accent1"/>
            </a:solidFill>
          </a:ln>
        </p:spPr>
        <p:txBody>
          <a:bodyPr wrap="square" rtlCol="0">
            <a:spAutoFit/>
          </a:bodyPr>
          <a:lstStyle/>
          <a:p>
            <a:pPr algn="r"/>
            <a:r>
              <a:rPr lang="ja-JP" altLang="en-US" sz="2400" b="1" dirty="0" smtClean="0"/>
              <a:t>国際連携 </a:t>
            </a:r>
            <a:r>
              <a:rPr kumimoji="1" lang="en-US" altLang="ja-JP" sz="2400" b="1" dirty="0" smtClean="0"/>
              <a:t>2013-1-04</a:t>
            </a:r>
            <a:endParaRPr kumimoji="1" lang="ja-JP" altLang="en-US" sz="2400" b="1" dirty="0"/>
          </a:p>
        </p:txBody>
      </p:sp>
      <p:sp>
        <p:nvSpPr>
          <p:cNvPr id="5" name="スライド番号プレースホルダー 4"/>
          <p:cNvSpPr>
            <a:spLocks noGrp="1"/>
          </p:cNvSpPr>
          <p:nvPr>
            <p:ph type="sldNum" sz="quarter" idx="12"/>
          </p:nvPr>
        </p:nvSpPr>
        <p:spPr/>
        <p:txBody>
          <a:bodyPr/>
          <a:lstStyle/>
          <a:p>
            <a:fld id="{A09906BD-FF8D-43E2-94DF-89CA142221CB}" type="slidenum">
              <a:rPr kumimoji="1" lang="ja-JP" altLang="en-US" smtClean="0"/>
              <a:t>1</a:t>
            </a:fld>
            <a:endParaRPr kumimoji="1" lang="ja-JP" altLang="en-US"/>
          </a:p>
        </p:txBody>
      </p:sp>
    </p:spTree>
    <p:extLst>
      <p:ext uri="{BB962C8B-B14F-4D97-AF65-F5344CB8AC3E}">
        <p14:creationId xmlns:p14="http://schemas.microsoft.com/office/powerpoint/2010/main" val="2863974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874D831-5D12-457C-B0DE-164F12D09659}" type="slidenum">
              <a:rPr kumimoji="1" lang="ja-JP" altLang="en-US" smtClean="0"/>
              <a:t>10</a:t>
            </a:fld>
            <a:endParaRPr kumimoji="1" lang="ja-JP" altLang="en-US" dirty="0"/>
          </a:p>
        </p:txBody>
      </p:sp>
      <p:sp>
        <p:nvSpPr>
          <p:cNvPr id="3" name="テキスト ボックス 2"/>
          <p:cNvSpPr txBox="1"/>
          <p:nvPr/>
        </p:nvSpPr>
        <p:spPr>
          <a:xfrm>
            <a:off x="611560" y="245839"/>
            <a:ext cx="7632848" cy="461665"/>
          </a:xfrm>
          <a:prstGeom prst="rect">
            <a:avLst/>
          </a:prstGeom>
          <a:noFill/>
        </p:spPr>
        <p:txBody>
          <a:bodyPr wrap="square" rtlCol="0">
            <a:spAutoFit/>
          </a:bodyPr>
          <a:lstStyle/>
          <a:p>
            <a:r>
              <a:rPr lang="ja-JP" altLang="en-US" sz="2400" b="1" dirty="0"/>
              <a:t>（４）業界横断データ辞書のアジア展開推進</a:t>
            </a:r>
            <a:endParaRPr lang="en-US" altLang="ja-JP" sz="2400" b="1" dirty="0"/>
          </a:p>
        </p:txBody>
      </p:sp>
      <p:sp>
        <p:nvSpPr>
          <p:cNvPr id="4" name="テキスト ボックス 3"/>
          <p:cNvSpPr txBox="1"/>
          <p:nvPr/>
        </p:nvSpPr>
        <p:spPr>
          <a:xfrm>
            <a:off x="602019" y="1110716"/>
            <a:ext cx="7992888" cy="646331"/>
          </a:xfrm>
          <a:prstGeom prst="rect">
            <a:avLst/>
          </a:prstGeom>
          <a:noFill/>
          <a:ln>
            <a:solidFill>
              <a:schemeClr val="accent1">
                <a:shade val="50000"/>
              </a:schemeClr>
            </a:solidFill>
          </a:ln>
        </p:spPr>
        <p:txBody>
          <a:bodyPr wrap="square" rtlCol="0">
            <a:spAutoFit/>
          </a:bodyPr>
          <a:lstStyle/>
          <a:p>
            <a:r>
              <a:rPr lang="ja-JP" altLang="en-US" dirty="0"/>
              <a:t>・ビジネスインフラ・ガイドブックに基づく業界横断データ辞書アジア版を</a:t>
            </a:r>
            <a:r>
              <a:rPr lang="ja-JP" altLang="ja-JP" dirty="0"/>
              <a:t>国</a:t>
            </a:r>
            <a:r>
              <a:rPr lang="en-US" altLang="ja-JP" dirty="0"/>
              <a:t> </a:t>
            </a:r>
            <a:r>
              <a:rPr lang="ja-JP" altLang="ja-JP" dirty="0"/>
              <a:t>際／</a:t>
            </a:r>
            <a:r>
              <a:rPr lang="ja-JP" altLang="ja-JP" dirty="0" smtClean="0"/>
              <a:t>業</a:t>
            </a:r>
            <a:r>
              <a:rPr lang="en-US" altLang="ja-JP" dirty="0" smtClean="0"/>
              <a:t> </a:t>
            </a:r>
            <a:r>
              <a:rPr lang="ja-JP" altLang="en-US" dirty="0" smtClean="0"/>
              <a:t>　</a:t>
            </a:r>
            <a:endParaRPr lang="en-US" altLang="ja-JP" dirty="0" smtClean="0"/>
          </a:p>
          <a:p>
            <a:r>
              <a:rPr lang="ja-JP" altLang="en-US" dirty="0"/>
              <a:t>　</a:t>
            </a:r>
            <a:r>
              <a:rPr lang="ja-JP" altLang="ja-JP" dirty="0" smtClean="0"/>
              <a:t>界</a:t>
            </a:r>
            <a:r>
              <a:rPr lang="ja-JP" altLang="ja-JP" dirty="0"/>
              <a:t>横断</a:t>
            </a:r>
            <a:r>
              <a:rPr lang="en-US" altLang="ja-JP" dirty="0"/>
              <a:t>EDI TF</a:t>
            </a:r>
            <a:r>
              <a:rPr lang="ja-JP" altLang="ja-JP" dirty="0"/>
              <a:t>と連携して</a:t>
            </a:r>
            <a:r>
              <a:rPr lang="en-US" altLang="ja-JP" dirty="0"/>
              <a:t>AFACT</a:t>
            </a:r>
            <a:r>
              <a:rPr lang="ja-JP" altLang="en-US" dirty="0"/>
              <a:t>プロジェクトとして提案する。</a:t>
            </a:r>
            <a:endParaRPr lang="en-US" altLang="ja-JP" dirty="0"/>
          </a:p>
        </p:txBody>
      </p:sp>
      <p:sp>
        <p:nvSpPr>
          <p:cNvPr id="5" name="テキスト ボックス 6"/>
          <p:cNvSpPr txBox="1">
            <a:spLocks noChangeArrowheads="1"/>
          </p:cNvSpPr>
          <p:nvPr/>
        </p:nvSpPr>
        <p:spPr bwMode="auto">
          <a:xfrm>
            <a:off x="611560" y="761191"/>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活動項目</a:t>
            </a:r>
            <a:endParaRPr lang="ja-JP" altLang="en-US" b="1" dirty="0"/>
          </a:p>
        </p:txBody>
      </p:sp>
      <p:sp>
        <p:nvSpPr>
          <p:cNvPr id="6" name="テキスト ボックス 4"/>
          <p:cNvSpPr txBox="1">
            <a:spLocks noChangeArrowheads="1"/>
          </p:cNvSpPr>
          <p:nvPr/>
        </p:nvSpPr>
        <p:spPr bwMode="auto">
          <a:xfrm>
            <a:off x="611560" y="2006658"/>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a:t>
            </a:r>
            <a:r>
              <a:rPr lang="ja-JP" altLang="en-US" b="1" dirty="0"/>
              <a:t>内容</a:t>
            </a:r>
          </a:p>
        </p:txBody>
      </p:sp>
      <p:sp>
        <p:nvSpPr>
          <p:cNvPr id="7" name="テキスト ボックス 6"/>
          <p:cNvSpPr txBox="1"/>
          <p:nvPr/>
        </p:nvSpPr>
        <p:spPr>
          <a:xfrm>
            <a:off x="611560" y="2402240"/>
            <a:ext cx="7992888" cy="3693319"/>
          </a:xfrm>
          <a:prstGeom prst="rect">
            <a:avLst/>
          </a:prstGeom>
          <a:noFill/>
          <a:ln>
            <a:solidFill>
              <a:schemeClr val="accent1">
                <a:shade val="50000"/>
              </a:schemeClr>
            </a:solidFill>
          </a:ln>
        </p:spPr>
        <p:txBody>
          <a:bodyPr wrap="square" rtlCol="0">
            <a:spAutoFit/>
          </a:bodyPr>
          <a:lstStyle/>
          <a:p>
            <a:r>
              <a:rPr lang="en-US" altLang="ja-JP" dirty="0" smtClean="0"/>
              <a:t>8</a:t>
            </a:r>
            <a:r>
              <a:rPr lang="ja-JP" altLang="en-US" dirty="0" smtClean="0"/>
              <a:t>月－</a:t>
            </a:r>
            <a:r>
              <a:rPr lang="en-US" altLang="ja-JP" dirty="0" smtClean="0"/>
              <a:t>9</a:t>
            </a:r>
            <a:r>
              <a:rPr lang="ja-JP" altLang="en-US" dirty="0"/>
              <a:t>月</a:t>
            </a:r>
            <a:r>
              <a:rPr lang="ja-JP" altLang="en-US" dirty="0" smtClean="0"/>
              <a:t>：海外対応のためのビジネスインフラガイドブック</a:t>
            </a:r>
            <a:r>
              <a:rPr lang="en-US" altLang="ja-JP" dirty="0"/>
              <a:t>	</a:t>
            </a:r>
            <a:r>
              <a:rPr lang="en-US" altLang="ja-JP" dirty="0" smtClean="0"/>
              <a:t>				</a:t>
            </a:r>
            <a:r>
              <a:rPr lang="ja-JP" altLang="en-US" b="1" dirty="0" smtClean="0">
                <a:solidFill>
                  <a:srgbClr val="FF0000"/>
                </a:solidFill>
              </a:rPr>
              <a:t>： 国際／業界横断</a:t>
            </a:r>
            <a:r>
              <a:rPr lang="en-US" altLang="ja-JP" b="1" dirty="0" smtClean="0">
                <a:solidFill>
                  <a:srgbClr val="FF0000"/>
                </a:solidFill>
              </a:rPr>
              <a:t>EDI TF</a:t>
            </a:r>
            <a:endParaRPr lang="en-US" altLang="ja-JP" b="1" dirty="0" smtClean="0">
              <a:solidFill>
                <a:srgbClr val="FF0000"/>
              </a:solidFill>
            </a:endParaRPr>
          </a:p>
          <a:p>
            <a:r>
              <a:rPr lang="en-US" altLang="ja-JP" dirty="0"/>
              <a:t>	</a:t>
            </a:r>
            <a:r>
              <a:rPr lang="en-US" altLang="ja-JP" dirty="0" smtClean="0">
                <a:sym typeface="Wingdings" pitchFamily="2" charset="2"/>
              </a:rPr>
              <a:t></a:t>
            </a:r>
            <a:r>
              <a:rPr lang="ja-JP" altLang="en-US" dirty="0"/>
              <a:t>ビジネスインフラガイド英文ホアイトペーパー</a:t>
            </a:r>
            <a:r>
              <a:rPr lang="ja-JP" altLang="en-US" dirty="0" smtClean="0"/>
              <a:t>策定</a:t>
            </a:r>
            <a:endParaRPr lang="en-US" altLang="ja-JP" dirty="0" smtClean="0"/>
          </a:p>
          <a:p>
            <a:r>
              <a:rPr lang="en-US" altLang="ja-JP" dirty="0">
                <a:sym typeface="Wingdings" pitchFamily="2" charset="2"/>
              </a:rPr>
              <a:t>	</a:t>
            </a:r>
            <a:r>
              <a:rPr lang="en-US" altLang="ja-JP" dirty="0" smtClean="0">
                <a:sym typeface="Wingdings" pitchFamily="2" charset="2"/>
              </a:rPr>
              <a:t>AFACT</a:t>
            </a:r>
            <a:r>
              <a:rPr lang="ja-JP" altLang="en-US" dirty="0" smtClean="0">
                <a:sym typeface="Wingdings" pitchFamily="2" charset="2"/>
              </a:rPr>
              <a:t>メンバー意向調査</a:t>
            </a:r>
            <a:endParaRPr lang="en-US" altLang="ja-JP" dirty="0"/>
          </a:p>
          <a:p>
            <a:endParaRPr kumimoji="1" lang="en-US" altLang="ja-JP" dirty="0" smtClean="0"/>
          </a:p>
          <a:p>
            <a:r>
              <a:rPr lang="en-US" altLang="ja-JP" dirty="0" smtClean="0"/>
              <a:t>10</a:t>
            </a:r>
            <a:r>
              <a:rPr lang="ja-JP" altLang="en-US" dirty="0" smtClean="0"/>
              <a:t>月：</a:t>
            </a:r>
            <a:r>
              <a:rPr lang="en-US" altLang="ja-JP" dirty="0" smtClean="0"/>
              <a:t>AFACT</a:t>
            </a:r>
            <a:r>
              <a:rPr lang="ja-JP" altLang="en-US" dirty="0" smtClean="0"/>
              <a:t>提案書作成</a:t>
            </a:r>
            <a:r>
              <a:rPr lang="ja-JP" altLang="en-US" b="1" dirty="0">
                <a:solidFill>
                  <a:srgbClr val="FF0000"/>
                </a:solidFill>
              </a:rPr>
              <a:t>： 国際／業界横断</a:t>
            </a:r>
            <a:r>
              <a:rPr lang="en-US" altLang="ja-JP" b="1" dirty="0">
                <a:solidFill>
                  <a:srgbClr val="FF0000"/>
                </a:solidFill>
              </a:rPr>
              <a:t>EDI TF </a:t>
            </a:r>
            <a:endParaRPr lang="en-US" altLang="ja-JP" dirty="0" smtClean="0"/>
          </a:p>
          <a:p>
            <a:r>
              <a:rPr lang="en-US" altLang="ja-JP" dirty="0"/>
              <a:t>	</a:t>
            </a:r>
            <a:r>
              <a:rPr lang="en-US" altLang="ja-JP" dirty="0" smtClean="0">
                <a:sym typeface="Wingdings" pitchFamily="2" charset="2"/>
              </a:rPr>
              <a:t></a:t>
            </a:r>
            <a:r>
              <a:rPr lang="ja-JP" altLang="en-US" dirty="0" smtClean="0">
                <a:sym typeface="Wingdings" pitchFamily="2" charset="2"/>
              </a:rPr>
              <a:t>アジア版業界横断データ辞書フレームワーク</a:t>
            </a:r>
            <a:endParaRPr lang="en-US" altLang="ja-JP" dirty="0" smtClean="0"/>
          </a:p>
          <a:p>
            <a:r>
              <a:rPr lang="en-US" altLang="ja-JP" dirty="0">
                <a:sym typeface="Wingdings" pitchFamily="2" charset="2"/>
              </a:rPr>
              <a:t>	</a:t>
            </a:r>
            <a:endParaRPr kumimoji="1" lang="en-US" altLang="ja-JP" dirty="0"/>
          </a:p>
          <a:p>
            <a:r>
              <a:rPr lang="en-US" altLang="ja-JP" dirty="0"/>
              <a:t>11</a:t>
            </a:r>
            <a:r>
              <a:rPr lang="ja-JP" altLang="en-US" dirty="0" smtClean="0"/>
              <a:t>月：</a:t>
            </a:r>
            <a:r>
              <a:rPr lang="en-US" altLang="ja-JP" dirty="0" smtClean="0"/>
              <a:t>AFACT</a:t>
            </a:r>
            <a:r>
              <a:rPr lang="ja-JP" altLang="en-US" dirty="0" err="1" smtClean="0"/>
              <a:t>への</a:t>
            </a:r>
            <a:r>
              <a:rPr lang="ja-JP" altLang="en-US" dirty="0" smtClean="0"/>
              <a:t>提案および審議</a:t>
            </a:r>
            <a:endParaRPr lang="en-US" altLang="ja-JP" dirty="0" smtClean="0"/>
          </a:p>
          <a:p>
            <a:r>
              <a:rPr lang="en-US" altLang="ja-JP" dirty="0"/>
              <a:t>	</a:t>
            </a:r>
            <a:r>
              <a:rPr lang="en-US" altLang="ja-JP" dirty="0" smtClean="0">
                <a:sym typeface="Wingdings" pitchFamily="2" charset="2"/>
              </a:rPr>
              <a:t>AFACT</a:t>
            </a:r>
            <a:r>
              <a:rPr lang="ja-JP" altLang="en-US" dirty="0" smtClean="0">
                <a:sym typeface="Wingdings" pitchFamily="2" charset="2"/>
              </a:rPr>
              <a:t>プロジェクトチーム結成</a:t>
            </a:r>
            <a:endParaRPr lang="en-US" altLang="ja-JP" dirty="0" smtClean="0"/>
          </a:p>
          <a:p>
            <a:endParaRPr lang="en-US" altLang="ja-JP" dirty="0"/>
          </a:p>
          <a:p>
            <a:r>
              <a:rPr lang="en-US" altLang="ja-JP" dirty="0" smtClean="0"/>
              <a:t>12</a:t>
            </a:r>
            <a:r>
              <a:rPr lang="ja-JP" altLang="en-US" dirty="0" smtClean="0"/>
              <a:t>月－</a:t>
            </a:r>
            <a:r>
              <a:rPr lang="en-US" altLang="ja-JP" dirty="0" smtClean="0"/>
              <a:t>3</a:t>
            </a:r>
            <a:r>
              <a:rPr lang="ja-JP" altLang="en-US" dirty="0" smtClean="0"/>
              <a:t>月：アジア版ビジネスインフラガイドブック作成着手</a:t>
            </a:r>
            <a:endParaRPr lang="en-US" altLang="ja-JP" dirty="0" smtClean="0"/>
          </a:p>
          <a:p>
            <a:r>
              <a:rPr lang="en-US" altLang="ja-JP" dirty="0"/>
              <a:t>	</a:t>
            </a:r>
            <a:r>
              <a:rPr lang="en-US" altLang="ja-JP" dirty="0" smtClean="0">
                <a:sym typeface="Wingdings" pitchFamily="2" charset="2"/>
              </a:rPr>
              <a:t></a:t>
            </a:r>
            <a:r>
              <a:rPr lang="ja-JP" altLang="en-US" dirty="0" smtClean="0">
                <a:sym typeface="Wingdings" pitchFamily="2" charset="2"/>
              </a:rPr>
              <a:t>策定目標：</a:t>
            </a:r>
            <a:r>
              <a:rPr lang="en-US" altLang="ja-JP" dirty="0" smtClean="0">
                <a:sym typeface="Wingdings" pitchFamily="2" charset="2"/>
              </a:rPr>
              <a:t>2014</a:t>
            </a:r>
            <a:r>
              <a:rPr lang="ja-JP" altLang="en-US" dirty="0" smtClean="0">
                <a:sym typeface="Wingdings" pitchFamily="2" charset="2"/>
              </a:rPr>
              <a:t>年秋</a:t>
            </a:r>
            <a:r>
              <a:rPr lang="en-US" altLang="ja-JP" dirty="0">
                <a:sym typeface="Wingdings" pitchFamily="2" charset="2"/>
              </a:rPr>
              <a:t>	</a:t>
            </a:r>
            <a:endParaRPr lang="en-US" altLang="ja-JP" dirty="0" smtClean="0">
              <a:sym typeface="Wingdings" pitchFamily="2" charset="2"/>
            </a:endParaRPr>
          </a:p>
        </p:txBody>
      </p:sp>
    </p:spTree>
    <p:extLst>
      <p:ext uri="{BB962C8B-B14F-4D97-AF65-F5344CB8AC3E}">
        <p14:creationId xmlns:p14="http://schemas.microsoft.com/office/powerpoint/2010/main" val="3819433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a:spLocks noChangeArrowheads="1"/>
          </p:cNvSpPr>
          <p:nvPr/>
        </p:nvSpPr>
        <p:spPr bwMode="auto">
          <a:xfrm>
            <a:off x="696913" y="115888"/>
            <a:ext cx="7921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3600" dirty="0"/>
              <a:t>国際連携</a:t>
            </a:r>
            <a:r>
              <a:rPr lang="ja-JP" altLang="en-US" sz="3600" dirty="0" smtClean="0"/>
              <a:t>タスクフォース　ロードマップ</a:t>
            </a:r>
            <a:endParaRPr lang="en-US" altLang="ja-JP" sz="3600" dirty="0"/>
          </a:p>
        </p:txBody>
      </p:sp>
      <p:sp>
        <p:nvSpPr>
          <p:cNvPr id="2" name="スライド番号プレースホルダー 1"/>
          <p:cNvSpPr>
            <a:spLocks noGrp="1"/>
          </p:cNvSpPr>
          <p:nvPr>
            <p:ph type="sldNum" sz="quarter" idx="12"/>
          </p:nvPr>
        </p:nvSpPr>
        <p:spPr/>
        <p:txBody>
          <a:bodyPr/>
          <a:lstStyle/>
          <a:p>
            <a:fld id="{6874D831-5D12-457C-B0DE-164F12D09659}" type="slidenum">
              <a:rPr kumimoji="1" lang="ja-JP" altLang="en-US" smtClean="0"/>
              <a:t>11</a:t>
            </a:fld>
            <a:endParaRPr kumimoji="1" lang="ja-JP"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635" y="980728"/>
            <a:ext cx="8677853" cy="572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7450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a:spLocks noChangeArrowheads="1"/>
          </p:cNvSpPr>
          <p:nvPr/>
        </p:nvSpPr>
        <p:spPr bwMode="auto">
          <a:xfrm>
            <a:off x="696913" y="260648"/>
            <a:ext cx="7921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3600" dirty="0" smtClean="0"/>
              <a:t>国連</a:t>
            </a:r>
            <a:r>
              <a:rPr lang="en-US" altLang="ja-JP" sz="3600" dirty="0" smtClean="0"/>
              <a:t>CEFACT</a:t>
            </a:r>
            <a:r>
              <a:rPr lang="ja-JP" altLang="en-US" sz="3600" dirty="0" smtClean="0"/>
              <a:t>／</a:t>
            </a:r>
            <a:r>
              <a:rPr lang="en-US" altLang="ja-JP" sz="3600" dirty="0" smtClean="0"/>
              <a:t>AFACT</a:t>
            </a:r>
            <a:r>
              <a:rPr lang="ja-JP" altLang="en-US" sz="3600" dirty="0" smtClean="0"/>
              <a:t>／国連</a:t>
            </a:r>
            <a:r>
              <a:rPr lang="en-US" altLang="ja-JP" sz="3600" dirty="0" smtClean="0"/>
              <a:t>ESCAP</a:t>
            </a:r>
            <a:endParaRPr lang="en-US" altLang="ja-JP" sz="3600" dirty="0"/>
          </a:p>
        </p:txBody>
      </p:sp>
      <p:sp>
        <p:nvSpPr>
          <p:cNvPr id="2" name="スライド番号プレースホルダー 1"/>
          <p:cNvSpPr>
            <a:spLocks noGrp="1"/>
          </p:cNvSpPr>
          <p:nvPr>
            <p:ph type="sldNum" sz="quarter" idx="12"/>
          </p:nvPr>
        </p:nvSpPr>
        <p:spPr/>
        <p:txBody>
          <a:bodyPr/>
          <a:lstStyle/>
          <a:p>
            <a:fld id="{6874D831-5D12-457C-B0DE-164F12D09659}" type="slidenum">
              <a:rPr kumimoji="1" lang="ja-JP" altLang="en-US" smtClean="0"/>
              <a:t>12</a:t>
            </a:fld>
            <a:endParaRPr kumimoji="1" lang="ja-JP" alt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 y="1209675"/>
            <a:ext cx="9086850" cy="443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176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idx="4294967295"/>
          </p:nvPr>
        </p:nvSpPr>
        <p:spPr>
          <a:xfrm>
            <a:off x="468313" y="0"/>
            <a:ext cx="8229600" cy="692150"/>
          </a:xfrm>
        </p:spPr>
        <p:txBody>
          <a:bodyPr/>
          <a:lstStyle/>
          <a:p>
            <a:pPr eaLnBrk="1" hangingPunct="1"/>
            <a:r>
              <a:rPr lang="ja-JP" altLang="en-US" sz="3200" smtClean="0"/>
              <a:t>サプライチェーン情報基盤研究会</a:t>
            </a:r>
          </a:p>
        </p:txBody>
      </p:sp>
      <p:sp>
        <p:nvSpPr>
          <p:cNvPr id="3075" name="Rectangle 3"/>
          <p:cNvSpPr>
            <a:spLocks noGrp="1"/>
          </p:cNvSpPr>
          <p:nvPr>
            <p:ph type="body" idx="4294967295"/>
          </p:nvPr>
        </p:nvSpPr>
        <p:spPr>
          <a:xfrm>
            <a:off x="457200" y="476250"/>
            <a:ext cx="8229600" cy="1844675"/>
          </a:xfrm>
        </p:spPr>
        <p:txBody>
          <a:bodyPr/>
          <a:lstStyle/>
          <a:p>
            <a:pPr eaLnBrk="1" hangingPunct="1"/>
            <a:r>
              <a:rPr lang="ja-JP" altLang="en-US" sz="1800" b="1" smtClean="0"/>
              <a:t>目的</a:t>
            </a:r>
          </a:p>
          <a:p>
            <a:pPr eaLnBrk="1" hangingPunct="1">
              <a:buFont typeface="Arial" charset="0"/>
              <a:buNone/>
            </a:pPr>
            <a:r>
              <a:rPr lang="ja-JP" altLang="en-US" sz="1800" smtClean="0"/>
              <a:t>	我が国の企業が海外との取引、または海外への進出において、日本と対象国のサプライチェーン情報基盤の相互運用性を確保することにより、相互の企業にとってサプライチェーンの効率化を図り、日本を含む取引関係各国が形成する経済産業ネットワークの構築により、国際経済社会の成長を牽引することを目的とする。</a:t>
            </a:r>
          </a:p>
        </p:txBody>
      </p:sp>
      <p:sp>
        <p:nvSpPr>
          <p:cNvPr id="2" name="スライド番号プレースホルダー 1"/>
          <p:cNvSpPr>
            <a:spLocks noGrp="1"/>
          </p:cNvSpPr>
          <p:nvPr>
            <p:ph type="sldNum" sz="quarter" idx="12"/>
          </p:nvPr>
        </p:nvSpPr>
        <p:spPr/>
        <p:txBody>
          <a:bodyPr/>
          <a:lstStyle/>
          <a:p>
            <a:pPr>
              <a:defRPr/>
            </a:pPr>
            <a:fld id="{C9E52C2C-F679-4D15-B3EC-AC280976A17D}" type="slidenum">
              <a:rPr lang="ja-JP" altLang="en-US"/>
              <a:pPr>
                <a:defRPr/>
              </a:pPr>
              <a:t>2</a:t>
            </a:fld>
            <a:endParaRPr lang="ja-JP" altLang="en-US" dirty="0"/>
          </a:p>
        </p:txBody>
      </p:sp>
      <p:pic>
        <p:nvPicPr>
          <p:cNvPr id="307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6813" y="2133600"/>
            <a:ext cx="6810375"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1073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D90EA4FC-BDB1-4364-8678-8A2C4558CA3E}" type="slidenum">
              <a:rPr lang="ja-JP" altLang="en-US" smtClean="0"/>
              <a:pPr>
                <a:defRPr/>
              </a:pPr>
              <a:t>3</a:t>
            </a:fld>
            <a:endParaRPr lang="ja-JP" altLang="en-US"/>
          </a:p>
        </p:txBody>
      </p:sp>
      <p:sp>
        <p:nvSpPr>
          <p:cNvPr id="4099" name="テキスト ボックス 2"/>
          <p:cNvSpPr txBox="1">
            <a:spLocks noChangeArrowheads="1"/>
          </p:cNvSpPr>
          <p:nvPr/>
        </p:nvSpPr>
        <p:spPr bwMode="auto">
          <a:xfrm>
            <a:off x="179388" y="117475"/>
            <a:ext cx="87137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400" b="1" u="sng"/>
              <a:t>グローバル・サプライチェーンについて：ユーザーの３つの視点</a:t>
            </a:r>
          </a:p>
        </p:txBody>
      </p:sp>
      <p:sp>
        <p:nvSpPr>
          <p:cNvPr id="4" name="角丸四角形 3"/>
          <p:cNvSpPr/>
          <p:nvPr/>
        </p:nvSpPr>
        <p:spPr>
          <a:xfrm>
            <a:off x="533400" y="884238"/>
            <a:ext cx="3816350" cy="23082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101" name="正方形/長方形 4"/>
          <p:cNvSpPr>
            <a:spLocks noChangeArrowheads="1"/>
          </p:cNvSpPr>
          <p:nvPr/>
        </p:nvSpPr>
        <p:spPr bwMode="auto">
          <a:xfrm>
            <a:off x="647700" y="908050"/>
            <a:ext cx="36004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ja-JP" altLang="en-US"/>
              <a:t>国内でも国際でも</a:t>
            </a:r>
            <a:r>
              <a:rPr lang="en-US" altLang="ja-JP"/>
              <a:t>EDI</a:t>
            </a:r>
            <a:r>
              <a:rPr lang="ja-JP" altLang="en-US"/>
              <a:t>は当たり前。ネットワーク基盤が既にある。</a:t>
            </a:r>
            <a:endParaRPr lang="en-US" altLang="ja-JP"/>
          </a:p>
          <a:p>
            <a:pPr>
              <a:lnSpc>
                <a:spcPct val="80000"/>
              </a:lnSpc>
            </a:pPr>
            <a:endParaRPr lang="en-US" altLang="ja-JP"/>
          </a:p>
          <a:p>
            <a:pPr>
              <a:lnSpc>
                <a:spcPct val="80000"/>
              </a:lnSpc>
            </a:pPr>
            <a:r>
              <a:rPr lang="ja-JP" altLang="en-US"/>
              <a:t>国境を超えた企業間情報交換は企業グループ内で、社内ネットワークにより行われることが主流。</a:t>
            </a:r>
            <a:endParaRPr lang="en-US" altLang="ja-JP"/>
          </a:p>
          <a:p>
            <a:pPr>
              <a:lnSpc>
                <a:spcPct val="80000"/>
              </a:lnSpc>
            </a:pPr>
            <a:endParaRPr lang="ja-JP" altLang="en-US"/>
          </a:p>
          <a:p>
            <a:pPr>
              <a:lnSpc>
                <a:spcPct val="80000"/>
              </a:lnSpc>
            </a:pPr>
            <a:r>
              <a:rPr lang="ja-JP" altLang="en-US"/>
              <a:t>新たな情報交換ニーズへは、展開のスピードを重視して既存のサービスプロバイダーを使う。</a:t>
            </a:r>
          </a:p>
        </p:txBody>
      </p:sp>
      <p:sp>
        <p:nvSpPr>
          <p:cNvPr id="7" name="角丸四角形 6"/>
          <p:cNvSpPr/>
          <p:nvPr/>
        </p:nvSpPr>
        <p:spPr>
          <a:xfrm>
            <a:off x="614363" y="3789363"/>
            <a:ext cx="3816350" cy="28082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国際取引においては、売買・決済より通関を含めたロジスティックでの電子化が重要。</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輸出入手続きの電子化には、特に相手国のシングルウィンドウ整備が必要。</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国間のシングルウィンドウ相互接続に期待。</a:t>
            </a:r>
          </a:p>
        </p:txBody>
      </p:sp>
      <p:sp>
        <p:nvSpPr>
          <p:cNvPr id="8" name="角丸四角形 7"/>
          <p:cNvSpPr/>
          <p:nvPr/>
        </p:nvSpPr>
        <p:spPr>
          <a:xfrm>
            <a:off x="4859338" y="1414463"/>
            <a:ext cx="3816350" cy="46799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海外進出先では、大手企業中心の</a:t>
            </a:r>
            <a:r>
              <a:rPr lang="en-US" altLang="ja-JP" dirty="0">
                <a:solidFill>
                  <a:schemeClr val="tx1"/>
                </a:solidFill>
              </a:rPr>
              <a:t>WEB EDI</a:t>
            </a:r>
            <a:r>
              <a:rPr lang="ja-JP" altLang="en-US" dirty="0">
                <a:solidFill>
                  <a:schemeClr val="tx1"/>
                </a:solidFill>
              </a:rPr>
              <a:t>が展開されている。</a:t>
            </a:r>
            <a:endParaRPr lang="en-US" altLang="ja-JP" dirty="0">
              <a:solidFill>
                <a:schemeClr val="tx1"/>
              </a:solidFill>
            </a:endParaRPr>
          </a:p>
          <a:p>
            <a:pPr>
              <a:defRPr/>
            </a:pPr>
            <a:endParaRPr lang="en-US" altLang="ja-JP" dirty="0">
              <a:solidFill>
                <a:schemeClr val="tx1"/>
              </a:solidFill>
            </a:endParaRPr>
          </a:p>
          <a:p>
            <a:pPr>
              <a:defRPr/>
            </a:pPr>
            <a:r>
              <a:rPr lang="en-US" altLang="ja-JP" dirty="0">
                <a:solidFill>
                  <a:schemeClr val="tx1"/>
                </a:solidFill>
              </a:rPr>
              <a:t>T1</a:t>
            </a:r>
            <a:r>
              <a:rPr lang="ja-JP" altLang="en-US" dirty="0">
                <a:solidFill>
                  <a:schemeClr val="tx1"/>
                </a:solidFill>
              </a:rPr>
              <a:t>以下の企業においては、日本国内の中小企業と同様に</a:t>
            </a:r>
            <a:r>
              <a:rPr lang="en-US" altLang="ja-JP" dirty="0">
                <a:solidFill>
                  <a:schemeClr val="tx1"/>
                </a:solidFill>
              </a:rPr>
              <a:t>EDI</a:t>
            </a:r>
            <a:r>
              <a:rPr lang="ja-JP" altLang="en-US" dirty="0" err="1">
                <a:solidFill>
                  <a:schemeClr val="tx1"/>
                </a:solidFill>
              </a:rPr>
              <a:t>は普</a:t>
            </a:r>
            <a:r>
              <a:rPr lang="ja-JP" altLang="en-US" dirty="0">
                <a:solidFill>
                  <a:schemeClr val="tx1"/>
                </a:solidFill>
              </a:rPr>
              <a:t>及していない。</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海外現地では、日系企業同士取引が多く、商習慣の壁は高くない。</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日本国内中小企業は個別受注生産、海外は量産品と言う住み分けが進んでいる。</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海外においても人件費は高騰しつつあり、電子化による生産性向上ニーズはある。</a:t>
            </a:r>
            <a:r>
              <a:rPr lang="ja-JP" altLang="en-US" dirty="0"/>
              <a:t>い</a:t>
            </a:r>
          </a:p>
        </p:txBody>
      </p:sp>
      <p:sp>
        <p:nvSpPr>
          <p:cNvPr id="4104" name="テキスト ボックス 8"/>
          <p:cNvSpPr txBox="1">
            <a:spLocks noChangeArrowheads="1"/>
          </p:cNvSpPr>
          <p:nvPr/>
        </p:nvSpPr>
        <p:spPr bwMode="auto">
          <a:xfrm>
            <a:off x="1042988" y="579438"/>
            <a:ext cx="2376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大手企業の国際取引</a:t>
            </a:r>
          </a:p>
        </p:txBody>
      </p:sp>
      <p:sp>
        <p:nvSpPr>
          <p:cNvPr id="4105" name="テキスト ボックス 9"/>
          <p:cNvSpPr txBox="1">
            <a:spLocks noChangeArrowheads="1"/>
          </p:cNvSpPr>
          <p:nvPr/>
        </p:nvSpPr>
        <p:spPr bwMode="auto">
          <a:xfrm>
            <a:off x="5111750" y="1081088"/>
            <a:ext cx="3313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海外進出先での現地取引</a:t>
            </a:r>
          </a:p>
        </p:txBody>
      </p:sp>
      <p:sp>
        <p:nvSpPr>
          <p:cNvPr id="4106" name="テキスト ボックス 10"/>
          <p:cNvSpPr txBox="1">
            <a:spLocks noChangeArrowheads="1"/>
          </p:cNvSpPr>
          <p:nvPr/>
        </p:nvSpPr>
        <p:spPr bwMode="auto">
          <a:xfrm>
            <a:off x="866775" y="3440113"/>
            <a:ext cx="3311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国際取引におけるロジスティック</a:t>
            </a:r>
          </a:p>
        </p:txBody>
      </p:sp>
    </p:spTree>
    <p:extLst>
      <p:ext uri="{BB962C8B-B14F-4D97-AF65-F5344CB8AC3E}">
        <p14:creationId xmlns:p14="http://schemas.microsoft.com/office/powerpoint/2010/main" val="3853150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304EE12D-C4C0-45E6-A062-86A702578DF1}" type="slidenum">
              <a:rPr lang="ja-JP" altLang="en-US" smtClean="0"/>
              <a:pPr>
                <a:defRPr/>
              </a:pPr>
              <a:t>4</a:t>
            </a:fld>
            <a:endParaRPr lang="ja-JP" altLang="en-US" dirty="0"/>
          </a:p>
        </p:txBody>
      </p:sp>
      <p:sp>
        <p:nvSpPr>
          <p:cNvPr id="4" name="角丸四角形 3"/>
          <p:cNvSpPr/>
          <p:nvPr/>
        </p:nvSpPr>
        <p:spPr>
          <a:xfrm>
            <a:off x="179388" y="614363"/>
            <a:ext cx="3816350" cy="21129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国連</a:t>
            </a:r>
            <a:r>
              <a:rPr lang="en-US" altLang="ja-JP" dirty="0">
                <a:solidFill>
                  <a:schemeClr val="tx1"/>
                </a:solidFill>
              </a:rPr>
              <a:t>CEFACT</a:t>
            </a:r>
            <a:r>
              <a:rPr lang="ja-JP" altLang="en-US" dirty="0">
                <a:solidFill>
                  <a:schemeClr val="tx1"/>
                </a:solidFill>
              </a:rPr>
              <a:t>の国境を越えた信頼性データ交換プロジェクト（認証、標準ヘッダー等）への参加。</a:t>
            </a:r>
            <a:endParaRPr lang="en-US" altLang="ja-JP" dirty="0">
              <a:solidFill>
                <a:schemeClr val="tx1"/>
              </a:solidFill>
            </a:endParaRPr>
          </a:p>
          <a:p>
            <a:pPr>
              <a:defRPr/>
            </a:pPr>
            <a:endParaRPr lang="en-US" altLang="ja-JP" dirty="0">
              <a:solidFill>
                <a:schemeClr val="tx1"/>
              </a:solidFill>
              <a:sym typeface="Wingdings" pitchFamily="2" charset="2"/>
            </a:endParaRPr>
          </a:p>
          <a:p>
            <a:pPr>
              <a:defRPr/>
            </a:pPr>
            <a:r>
              <a:rPr lang="ja-JP" altLang="ja-JP" dirty="0">
                <a:solidFill>
                  <a:schemeClr val="tx1"/>
                </a:solidFill>
              </a:rPr>
              <a:t>海外のどのような企業とも接続することが可能となる</a:t>
            </a:r>
            <a:r>
              <a:rPr lang="ja-JP" altLang="en-US" dirty="0">
                <a:solidFill>
                  <a:schemeClr val="tx1"/>
                </a:solidFill>
              </a:rPr>
              <a:t>サービス</a:t>
            </a:r>
            <a:r>
              <a:rPr lang="ja-JP" altLang="ja-JP" dirty="0">
                <a:solidFill>
                  <a:schemeClr val="tx1"/>
                </a:solidFill>
              </a:rPr>
              <a:t>環境ガイドライン</a:t>
            </a:r>
            <a:r>
              <a:rPr lang="ja-JP" altLang="en-US" dirty="0">
                <a:solidFill>
                  <a:schemeClr val="tx1"/>
                </a:solidFill>
              </a:rPr>
              <a:t>の策定。</a:t>
            </a:r>
            <a:endParaRPr lang="en-US" altLang="ja-JP" dirty="0">
              <a:solidFill>
                <a:schemeClr val="tx1"/>
              </a:solidFill>
              <a:sym typeface="Wingdings" pitchFamily="2" charset="2"/>
            </a:endParaRPr>
          </a:p>
        </p:txBody>
      </p:sp>
      <p:sp>
        <p:nvSpPr>
          <p:cNvPr id="7" name="角丸四角形 6"/>
          <p:cNvSpPr/>
          <p:nvPr/>
        </p:nvSpPr>
        <p:spPr>
          <a:xfrm>
            <a:off x="188913" y="4484688"/>
            <a:ext cx="3816350" cy="20891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国連</a:t>
            </a:r>
            <a:r>
              <a:rPr lang="en-US" altLang="ja-JP" dirty="0">
                <a:solidFill>
                  <a:schemeClr val="tx1"/>
                </a:solidFill>
              </a:rPr>
              <a:t>CEFACT</a:t>
            </a:r>
            <a:r>
              <a:rPr lang="ja-JP" altLang="en-US" dirty="0">
                <a:solidFill>
                  <a:schemeClr val="tx1"/>
                </a:solidFill>
              </a:rPr>
              <a:t>における国際取引におけるシングルウィンドウ等の標準化（勧告等）の合意推進。</a:t>
            </a:r>
            <a:r>
              <a:rPr lang="en-US" altLang="ja-JP" dirty="0">
                <a:solidFill>
                  <a:schemeClr val="tx1"/>
                </a:solidFill>
                <a:sym typeface="Wingdings" pitchFamily="2" charset="2"/>
              </a:rPr>
              <a:t>JUS/SIPS</a:t>
            </a:r>
          </a:p>
          <a:p>
            <a:pPr>
              <a:defRPr/>
            </a:pPr>
            <a:endParaRPr lang="en-US" altLang="ja-JP" dirty="0">
              <a:solidFill>
                <a:schemeClr val="tx1"/>
              </a:solidFill>
            </a:endParaRPr>
          </a:p>
          <a:p>
            <a:pPr>
              <a:defRPr/>
            </a:pPr>
            <a:r>
              <a:rPr lang="ja-JP" altLang="en-US" dirty="0">
                <a:solidFill>
                  <a:schemeClr val="tx1"/>
                </a:solidFill>
              </a:rPr>
              <a:t>アジア地域における途上国のシングルウィンドウ促進、および相互接続推進活動に協力。</a:t>
            </a:r>
            <a:r>
              <a:rPr lang="en-US" altLang="ja-JP" dirty="0">
                <a:solidFill>
                  <a:schemeClr val="tx1"/>
                </a:solidFill>
                <a:sym typeface="Wingdings" pitchFamily="2" charset="2"/>
              </a:rPr>
              <a:t>JUS/SIPS</a:t>
            </a:r>
            <a:endParaRPr lang="ja-JP" altLang="en-US" dirty="0">
              <a:solidFill>
                <a:schemeClr val="tx1"/>
              </a:solidFill>
            </a:endParaRPr>
          </a:p>
        </p:txBody>
      </p:sp>
      <p:sp>
        <p:nvSpPr>
          <p:cNvPr id="8" name="角丸四角形 7"/>
          <p:cNvSpPr/>
          <p:nvPr/>
        </p:nvSpPr>
        <p:spPr>
          <a:xfrm>
            <a:off x="5435600" y="1414463"/>
            <a:ext cx="3565525" cy="46799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国内外で共通に使える業界横断</a:t>
            </a:r>
            <a:r>
              <a:rPr lang="en-US" altLang="ja-JP" dirty="0">
                <a:solidFill>
                  <a:schemeClr val="tx1"/>
                </a:solidFill>
              </a:rPr>
              <a:t>EDI</a:t>
            </a:r>
            <a:r>
              <a:rPr lang="ja-JP" altLang="en-US" dirty="0">
                <a:solidFill>
                  <a:schemeClr val="tx1"/>
                </a:solidFill>
              </a:rPr>
              <a:t>仕様の整備拡充。</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業界横断</a:t>
            </a:r>
            <a:r>
              <a:rPr lang="en-US" altLang="ja-JP" dirty="0">
                <a:solidFill>
                  <a:schemeClr val="tx1"/>
                </a:solidFill>
              </a:rPr>
              <a:t>EDI</a:t>
            </a:r>
            <a:r>
              <a:rPr lang="ja-JP" altLang="en-US" dirty="0">
                <a:solidFill>
                  <a:schemeClr val="tx1"/>
                </a:solidFill>
              </a:rPr>
              <a:t>仕様を支える</a:t>
            </a:r>
            <a:r>
              <a:rPr lang="en-US" altLang="ja-JP" dirty="0">
                <a:solidFill>
                  <a:schemeClr val="tx1"/>
                </a:solidFill>
              </a:rPr>
              <a:t>CIDL</a:t>
            </a:r>
            <a:r>
              <a:rPr lang="ja-JP" altLang="en-US" dirty="0">
                <a:solidFill>
                  <a:schemeClr val="tx1"/>
                </a:solidFill>
              </a:rPr>
              <a:t>（業界横断データ辞書）の構築。</a:t>
            </a:r>
            <a:endParaRPr lang="en-US" altLang="ja-JP" dirty="0">
              <a:solidFill>
                <a:schemeClr val="tx1"/>
              </a:solidFill>
            </a:endParaRPr>
          </a:p>
          <a:p>
            <a:pPr>
              <a:defRPr/>
            </a:pPr>
            <a:endParaRPr lang="en-US" altLang="ja-JP" dirty="0">
              <a:solidFill>
                <a:schemeClr val="tx1"/>
              </a:solidFill>
            </a:endParaRPr>
          </a:p>
          <a:p>
            <a:pPr>
              <a:defRPr/>
            </a:pPr>
            <a:r>
              <a:rPr lang="en-US" altLang="ja-JP" dirty="0">
                <a:solidFill>
                  <a:schemeClr val="tx1"/>
                </a:solidFill>
              </a:rPr>
              <a:t>AFACT</a:t>
            </a:r>
            <a:r>
              <a:rPr lang="ja-JP" altLang="en-US" dirty="0">
                <a:solidFill>
                  <a:schemeClr val="tx1"/>
                </a:solidFill>
              </a:rPr>
              <a:t>を通じた</a:t>
            </a:r>
            <a:r>
              <a:rPr lang="en-US" altLang="ja-JP" dirty="0">
                <a:solidFill>
                  <a:schemeClr val="tx1"/>
                </a:solidFill>
              </a:rPr>
              <a:t>CIDL</a:t>
            </a:r>
            <a:r>
              <a:rPr lang="ja-JP" altLang="en-US" dirty="0">
                <a:solidFill>
                  <a:schemeClr val="tx1"/>
                </a:solidFill>
              </a:rPr>
              <a:t>のアジア地域相互連携基盤の構築。</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有力海外進出先の取引文化・</a:t>
            </a:r>
            <a:r>
              <a:rPr lang="en-US" altLang="ja-JP" dirty="0">
                <a:solidFill>
                  <a:schemeClr val="tx1"/>
                </a:solidFill>
              </a:rPr>
              <a:t>IT</a:t>
            </a:r>
            <a:r>
              <a:rPr lang="ja-JP" altLang="en-US" dirty="0">
                <a:solidFill>
                  <a:schemeClr val="tx1"/>
                </a:solidFill>
              </a:rPr>
              <a:t>環境の調査。</a:t>
            </a:r>
            <a:endParaRPr lang="en-US" altLang="ja-JP" dirty="0">
              <a:solidFill>
                <a:schemeClr val="tx1"/>
              </a:solidFill>
            </a:endParaRPr>
          </a:p>
          <a:p>
            <a:pPr>
              <a:defRPr/>
            </a:pPr>
            <a:endParaRPr lang="en-US" altLang="ja-JP" dirty="0">
              <a:solidFill>
                <a:schemeClr val="tx1"/>
              </a:solidFill>
            </a:endParaRPr>
          </a:p>
          <a:p>
            <a:pPr>
              <a:defRPr/>
            </a:pPr>
            <a:r>
              <a:rPr lang="ja-JP" altLang="en-US" dirty="0">
                <a:solidFill>
                  <a:schemeClr val="tx1"/>
                </a:solidFill>
              </a:rPr>
              <a:t>海外進出先における業界横断</a:t>
            </a:r>
            <a:r>
              <a:rPr lang="en-US" altLang="ja-JP" dirty="0">
                <a:solidFill>
                  <a:schemeClr val="tx1"/>
                </a:solidFill>
              </a:rPr>
              <a:t>EDI</a:t>
            </a:r>
            <a:r>
              <a:rPr lang="ja-JP" altLang="en-US" dirty="0">
                <a:solidFill>
                  <a:schemeClr val="tx1"/>
                </a:solidFill>
              </a:rPr>
              <a:t>導入支援（ガイドライン）。</a:t>
            </a:r>
            <a:endParaRPr lang="en-US" altLang="ja-JP" dirty="0">
              <a:solidFill>
                <a:schemeClr val="tx1"/>
              </a:solidFill>
            </a:endParaRPr>
          </a:p>
        </p:txBody>
      </p:sp>
      <p:sp>
        <p:nvSpPr>
          <p:cNvPr id="5126" name="テキスト ボックス 8"/>
          <p:cNvSpPr txBox="1">
            <a:spLocks noChangeArrowheads="1"/>
          </p:cNvSpPr>
          <p:nvPr/>
        </p:nvSpPr>
        <p:spPr bwMode="auto">
          <a:xfrm>
            <a:off x="785813" y="209550"/>
            <a:ext cx="2376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大手企業の国際取引</a:t>
            </a:r>
          </a:p>
        </p:txBody>
      </p:sp>
      <p:sp>
        <p:nvSpPr>
          <p:cNvPr id="5127" name="テキスト ボックス 9"/>
          <p:cNvSpPr txBox="1">
            <a:spLocks noChangeArrowheads="1"/>
          </p:cNvSpPr>
          <p:nvPr/>
        </p:nvSpPr>
        <p:spPr bwMode="auto">
          <a:xfrm>
            <a:off x="5111750" y="1081088"/>
            <a:ext cx="3313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海外進出先での現地取引</a:t>
            </a:r>
          </a:p>
        </p:txBody>
      </p:sp>
      <p:sp>
        <p:nvSpPr>
          <p:cNvPr id="5128" name="テキスト ボックス 10"/>
          <p:cNvSpPr txBox="1">
            <a:spLocks noChangeArrowheads="1"/>
          </p:cNvSpPr>
          <p:nvPr/>
        </p:nvSpPr>
        <p:spPr bwMode="auto">
          <a:xfrm>
            <a:off x="317500" y="4122738"/>
            <a:ext cx="3311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a:t>国際取引におけるロジスティック</a:t>
            </a:r>
          </a:p>
        </p:txBody>
      </p:sp>
      <p:sp>
        <p:nvSpPr>
          <p:cNvPr id="5129" name="テキスト ボックス 2"/>
          <p:cNvSpPr txBox="1">
            <a:spLocks noChangeArrowheads="1"/>
          </p:cNvSpPr>
          <p:nvPr/>
        </p:nvSpPr>
        <p:spPr bwMode="auto">
          <a:xfrm>
            <a:off x="4859338" y="117475"/>
            <a:ext cx="4033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3600" b="1" u="sng"/>
              <a:t>何をすべきか</a:t>
            </a:r>
          </a:p>
        </p:txBody>
      </p:sp>
      <p:sp>
        <p:nvSpPr>
          <p:cNvPr id="5" name="円/楕円 4"/>
          <p:cNvSpPr/>
          <p:nvPr/>
        </p:nvSpPr>
        <p:spPr>
          <a:xfrm>
            <a:off x="1971675" y="2349500"/>
            <a:ext cx="3679825" cy="22320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sym typeface="Wingdings" pitchFamily="2" charset="2"/>
              </a:rPr>
              <a:t>グローバル・サプライチェーンの見える化と効率化の推進。</a:t>
            </a:r>
            <a:endParaRPr lang="ja-JP" altLang="en-US" dirty="0">
              <a:solidFill>
                <a:schemeClr val="tx1"/>
              </a:solidFill>
            </a:endParaRPr>
          </a:p>
        </p:txBody>
      </p:sp>
    </p:spTree>
    <p:extLst>
      <p:ext uri="{BB962C8B-B14F-4D97-AF65-F5344CB8AC3E}">
        <p14:creationId xmlns:p14="http://schemas.microsoft.com/office/powerpoint/2010/main" val="3604082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DFFAAFB3-2119-4BC3-B66D-462B2BFAE0D7}" type="slidenum">
              <a:rPr lang="ja-JP" altLang="en-US" smtClean="0"/>
              <a:pPr>
                <a:defRPr/>
              </a:pPr>
              <a:t>5</a:t>
            </a:fld>
            <a:endParaRPr lang="ja-JP" altLang="en-US"/>
          </a:p>
        </p:txBody>
      </p:sp>
      <p:sp>
        <p:nvSpPr>
          <p:cNvPr id="3" name="角丸四角形 2"/>
          <p:cNvSpPr/>
          <p:nvPr/>
        </p:nvSpPr>
        <p:spPr>
          <a:xfrm>
            <a:off x="1547813" y="1773238"/>
            <a:ext cx="1800225" cy="1079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chemeClr val="tx1"/>
                </a:solidFill>
              </a:rPr>
              <a:t>大手企業の国際取引</a:t>
            </a:r>
          </a:p>
        </p:txBody>
      </p:sp>
      <p:sp>
        <p:nvSpPr>
          <p:cNvPr id="4" name="角丸四角形 3"/>
          <p:cNvSpPr/>
          <p:nvPr/>
        </p:nvSpPr>
        <p:spPr>
          <a:xfrm>
            <a:off x="5580063" y="1773238"/>
            <a:ext cx="1800225" cy="1079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chemeClr val="tx1"/>
                </a:solidFill>
              </a:rPr>
              <a:t>海外進出先での現地取引</a:t>
            </a:r>
          </a:p>
        </p:txBody>
      </p:sp>
      <p:sp>
        <p:nvSpPr>
          <p:cNvPr id="5" name="角丸四角形 4"/>
          <p:cNvSpPr/>
          <p:nvPr/>
        </p:nvSpPr>
        <p:spPr>
          <a:xfrm>
            <a:off x="1547813" y="4192588"/>
            <a:ext cx="1800225" cy="1079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chemeClr val="tx1"/>
                </a:solidFill>
              </a:rPr>
              <a:t>国際取引におけるロジスティックス</a:t>
            </a:r>
          </a:p>
        </p:txBody>
      </p:sp>
      <p:sp>
        <p:nvSpPr>
          <p:cNvPr id="6" name="角丸四角形 5"/>
          <p:cNvSpPr/>
          <p:nvPr/>
        </p:nvSpPr>
        <p:spPr>
          <a:xfrm>
            <a:off x="3600450" y="2965450"/>
            <a:ext cx="1727200" cy="863600"/>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国際連携</a:t>
            </a:r>
            <a:r>
              <a:rPr lang="en-US" altLang="ja-JP" b="1" dirty="0">
                <a:solidFill>
                  <a:srgbClr val="FF0000"/>
                </a:solidFill>
              </a:rPr>
              <a:t> TF</a:t>
            </a:r>
          </a:p>
          <a:p>
            <a:pPr algn="ctr">
              <a:defRPr/>
            </a:pPr>
            <a:r>
              <a:rPr lang="ja-JP" altLang="en-US" b="1" dirty="0">
                <a:solidFill>
                  <a:srgbClr val="FF0000"/>
                </a:solidFill>
              </a:rPr>
              <a:t>調査・連携</a:t>
            </a:r>
            <a:endParaRPr lang="en-US" altLang="ja-JP" b="1" dirty="0">
              <a:solidFill>
                <a:srgbClr val="FF0000"/>
              </a:solidFill>
            </a:endParaRPr>
          </a:p>
        </p:txBody>
      </p:sp>
      <p:sp>
        <p:nvSpPr>
          <p:cNvPr id="7" name="角丸四角形 6"/>
          <p:cNvSpPr/>
          <p:nvPr/>
        </p:nvSpPr>
        <p:spPr>
          <a:xfrm>
            <a:off x="6156325" y="3436938"/>
            <a:ext cx="2447925" cy="863600"/>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国際</a:t>
            </a:r>
            <a:r>
              <a:rPr lang="en-US" altLang="ja-JP" b="1" dirty="0">
                <a:solidFill>
                  <a:srgbClr val="FF0000"/>
                </a:solidFill>
              </a:rPr>
              <a:t>/</a:t>
            </a:r>
            <a:r>
              <a:rPr lang="ja-JP" altLang="en-US" b="1" dirty="0">
                <a:solidFill>
                  <a:srgbClr val="FF0000"/>
                </a:solidFill>
              </a:rPr>
              <a:t>業界横断 </a:t>
            </a:r>
            <a:r>
              <a:rPr lang="en-US" altLang="ja-JP" b="1" dirty="0">
                <a:solidFill>
                  <a:srgbClr val="FF0000"/>
                </a:solidFill>
              </a:rPr>
              <a:t>EDI TF</a:t>
            </a:r>
          </a:p>
          <a:p>
            <a:pPr algn="ctr">
              <a:defRPr/>
            </a:pPr>
            <a:r>
              <a:rPr lang="en-US" altLang="ja-JP" b="1" dirty="0">
                <a:solidFill>
                  <a:srgbClr val="FF0000"/>
                </a:solidFill>
              </a:rPr>
              <a:t>CIDL</a:t>
            </a:r>
            <a:r>
              <a:rPr lang="ja-JP" altLang="en-US" b="1" dirty="0">
                <a:solidFill>
                  <a:srgbClr val="FF0000"/>
                </a:solidFill>
              </a:rPr>
              <a:t>の整備・展開</a:t>
            </a:r>
          </a:p>
        </p:txBody>
      </p:sp>
      <p:sp>
        <p:nvSpPr>
          <p:cNvPr id="8" name="角丸四角形 7"/>
          <p:cNvSpPr/>
          <p:nvPr/>
        </p:nvSpPr>
        <p:spPr>
          <a:xfrm>
            <a:off x="6988175" y="4573588"/>
            <a:ext cx="1420813" cy="650875"/>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schemeClr val="tx1"/>
                </a:solidFill>
              </a:rPr>
              <a:t>自治体</a:t>
            </a:r>
            <a:r>
              <a:rPr lang="en-US" altLang="ja-JP" sz="1600" b="1" dirty="0">
                <a:solidFill>
                  <a:schemeClr val="tx1"/>
                </a:solidFill>
              </a:rPr>
              <a:t>EDI</a:t>
            </a:r>
          </a:p>
          <a:p>
            <a:pPr algn="ctr">
              <a:defRPr/>
            </a:pPr>
            <a:r>
              <a:rPr lang="ja-JP" altLang="en-US" sz="1600" b="1" dirty="0">
                <a:solidFill>
                  <a:schemeClr val="tx1"/>
                </a:solidFill>
              </a:rPr>
              <a:t>プロジェクト</a:t>
            </a:r>
          </a:p>
        </p:txBody>
      </p:sp>
      <p:sp>
        <p:nvSpPr>
          <p:cNvPr id="9" name="角丸四角形 8"/>
          <p:cNvSpPr/>
          <p:nvPr/>
        </p:nvSpPr>
        <p:spPr>
          <a:xfrm>
            <a:off x="142875" y="5661025"/>
            <a:ext cx="2808288" cy="863600"/>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chemeClr val="tx1"/>
                </a:solidFill>
              </a:rPr>
              <a:t>国連</a:t>
            </a:r>
            <a:r>
              <a:rPr lang="en-US" altLang="ja-JP" b="1" dirty="0">
                <a:solidFill>
                  <a:schemeClr val="tx1"/>
                </a:solidFill>
              </a:rPr>
              <a:t>CEFACT</a:t>
            </a:r>
            <a:r>
              <a:rPr lang="ja-JP" altLang="en-US" b="1" dirty="0">
                <a:solidFill>
                  <a:schemeClr val="tx1"/>
                </a:solidFill>
              </a:rPr>
              <a:t>日本委員会</a:t>
            </a:r>
            <a:endParaRPr lang="en-US" altLang="ja-JP" b="1" dirty="0">
              <a:solidFill>
                <a:schemeClr val="tx1"/>
              </a:solidFill>
            </a:endParaRPr>
          </a:p>
          <a:p>
            <a:pPr algn="ctr">
              <a:defRPr/>
            </a:pPr>
            <a:r>
              <a:rPr lang="ja-JP" altLang="en-US" b="1" dirty="0">
                <a:solidFill>
                  <a:schemeClr val="tx1"/>
                </a:solidFill>
              </a:rPr>
              <a:t>標準促進委員会</a:t>
            </a:r>
          </a:p>
        </p:txBody>
      </p:sp>
      <p:sp>
        <p:nvSpPr>
          <p:cNvPr id="12" name="角丸四角形 11"/>
          <p:cNvSpPr/>
          <p:nvPr/>
        </p:nvSpPr>
        <p:spPr>
          <a:xfrm>
            <a:off x="5151438" y="5678488"/>
            <a:ext cx="2009775" cy="863600"/>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dirty="0">
                <a:solidFill>
                  <a:schemeClr val="tx1"/>
                </a:solidFill>
              </a:rPr>
              <a:t>AFACT</a:t>
            </a:r>
          </a:p>
          <a:p>
            <a:pPr algn="ctr">
              <a:defRPr/>
            </a:pPr>
            <a:r>
              <a:rPr lang="en-US" altLang="ja-JP" b="1" dirty="0">
                <a:solidFill>
                  <a:schemeClr val="tx1"/>
                </a:solidFill>
              </a:rPr>
              <a:t>CIDL</a:t>
            </a:r>
            <a:r>
              <a:rPr lang="ja-JP" altLang="en-US" b="1" dirty="0">
                <a:solidFill>
                  <a:schemeClr val="tx1"/>
                </a:solidFill>
              </a:rPr>
              <a:t>プロジェクト</a:t>
            </a:r>
            <a:endParaRPr lang="en-US" altLang="ja-JP" b="1" dirty="0">
              <a:solidFill>
                <a:schemeClr val="tx1"/>
              </a:solidFill>
            </a:endParaRPr>
          </a:p>
        </p:txBody>
      </p:sp>
      <p:sp>
        <p:nvSpPr>
          <p:cNvPr id="13" name="角丸四角形 12"/>
          <p:cNvSpPr/>
          <p:nvPr/>
        </p:nvSpPr>
        <p:spPr>
          <a:xfrm>
            <a:off x="3600450" y="4284663"/>
            <a:ext cx="1727200" cy="863600"/>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chemeClr val="tx1"/>
                </a:solidFill>
              </a:rPr>
              <a:t>国連</a:t>
            </a:r>
            <a:r>
              <a:rPr lang="en-US" altLang="ja-JP" b="1" dirty="0">
                <a:solidFill>
                  <a:schemeClr val="tx1"/>
                </a:solidFill>
              </a:rPr>
              <a:t>ESCAP</a:t>
            </a:r>
          </a:p>
          <a:p>
            <a:pPr algn="ctr">
              <a:defRPr/>
            </a:pPr>
            <a:r>
              <a:rPr lang="en-US" altLang="ja-JP" b="1" dirty="0" err="1">
                <a:solidFill>
                  <a:schemeClr val="tx1"/>
                </a:solidFill>
              </a:rPr>
              <a:t>UNNExT</a:t>
            </a:r>
            <a:endParaRPr lang="en-US" altLang="ja-JP" b="1" dirty="0">
              <a:solidFill>
                <a:schemeClr val="tx1"/>
              </a:solidFill>
            </a:endParaRPr>
          </a:p>
        </p:txBody>
      </p:sp>
      <p:sp>
        <p:nvSpPr>
          <p:cNvPr id="14" name="角丸四角形 13"/>
          <p:cNvSpPr/>
          <p:nvPr/>
        </p:nvSpPr>
        <p:spPr>
          <a:xfrm>
            <a:off x="142875" y="520700"/>
            <a:ext cx="2808288" cy="865188"/>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chemeClr val="tx1"/>
                </a:solidFill>
              </a:rPr>
              <a:t>国連</a:t>
            </a:r>
            <a:r>
              <a:rPr lang="en-US" altLang="ja-JP" b="1" dirty="0">
                <a:solidFill>
                  <a:schemeClr val="tx1"/>
                </a:solidFill>
              </a:rPr>
              <a:t>CEFACT</a:t>
            </a:r>
          </a:p>
          <a:p>
            <a:pPr algn="ctr">
              <a:defRPr/>
            </a:pPr>
            <a:r>
              <a:rPr lang="ja-JP" altLang="en-US" b="1" dirty="0">
                <a:solidFill>
                  <a:schemeClr val="tx1"/>
                </a:solidFill>
              </a:rPr>
              <a:t>標準化（</a:t>
            </a:r>
            <a:r>
              <a:rPr lang="en-US" altLang="ja-JP" b="1" dirty="0">
                <a:solidFill>
                  <a:schemeClr val="tx1"/>
                </a:solidFill>
              </a:rPr>
              <a:t>TF/CCL</a:t>
            </a:r>
            <a:r>
              <a:rPr lang="ja-JP" altLang="en-US" b="1" dirty="0">
                <a:solidFill>
                  <a:schemeClr val="tx1"/>
                </a:solidFill>
              </a:rPr>
              <a:t>）</a:t>
            </a:r>
            <a:endParaRPr lang="en-US" altLang="ja-JP" b="1" dirty="0">
              <a:solidFill>
                <a:schemeClr val="tx1"/>
              </a:solidFill>
            </a:endParaRPr>
          </a:p>
        </p:txBody>
      </p:sp>
      <p:sp>
        <p:nvSpPr>
          <p:cNvPr id="15" name="角丸四角形 14"/>
          <p:cNvSpPr/>
          <p:nvPr/>
        </p:nvSpPr>
        <p:spPr>
          <a:xfrm>
            <a:off x="7161213" y="5053013"/>
            <a:ext cx="1420812" cy="650875"/>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schemeClr val="tx1"/>
                </a:solidFill>
              </a:rPr>
              <a:t>中小企業</a:t>
            </a:r>
            <a:r>
              <a:rPr lang="en-US" altLang="ja-JP" sz="1600" b="1" dirty="0">
                <a:solidFill>
                  <a:schemeClr val="tx1"/>
                </a:solidFill>
              </a:rPr>
              <a:t>EDI</a:t>
            </a:r>
            <a:r>
              <a:rPr lang="ja-JP" altLang="en-US" sz="1600" b="1" dirty="0">
                <a:solidFill>
                  <a:schemeClr val="tx1"/>
                </a:solidFill>
              </a:rPr>
              <a:t>研究会</a:t>
            </a:r>
          </a:p>
        </p:txBody>
      </p:sp>
      <p:cxnSp>
        <p:nvCxnSpPr>
          <p:cNvPr id="17" name="直線コネクタ 16"/>
          <p:cNvCxnSpPr>
            <a:stCxn id="14" idx="3"/>
          </p:cNvCxnSpPr>
          <p:nvPr/>
        </p:nvCxnSpPr>
        <p:spPr>
          <a:xfrm>
            <a:off x="2951163" y="952500"/>
            <a:ext cx="48609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7812088" y="952500"/>
            <a:ext cx="0" cy="2484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755650" y="1385888"/>
            <a:ext cx="0" cy="42211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9" idx="3"/>
            <a:endCxn id="12" idx="1"/>
          </p:cNvCxnSpPr>
          <p:nvPr/>
        </p:nvCxnSpPr>
        <p:spPr>
          <a:xfrm>
            <a:off x="2951163" y="6092825"/>
            <a:ext cx="2200275" cy="174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6659563" y="4300538"/>
            <a:ext cx="0" cy="1377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8" idx="0"/>
          </p:cNvCxnSpPr>
          <p:nvPr/>
        </p:nvCxnSpPr>
        <p:spPr>
          <a:xfrm flipV="1">
            <a:off x="7697788" y="4252913"/>
            <a:ext cx="0" cy="3206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V="1">
            <a:off x="6659563" y="2852738"/>
            <a:ext cx="0" cy="584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V="1">
            <a:off x="5327650" y="2708275"/>
            <a:ext cx="252413" cy="257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3348038" y="2708275"/>
            <a:ext cx="252412" cy="257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13" idx="0"/>
            <a:endCxn id="6" idx="2"/>
          </p:cNvCxnSpPr>
          <p:nvPr/>
        </p:nvCxnSpPr>
        <p:spPr>
          <a:xfrm flipV="1">
            <a:off x="4464050" y="3829050"/>
            <a:ext cx="0" cy="455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13" idx="1"/>
            <a:endCxn id="5" idx="3"/>
          </p:cNvCxnSpPr>
          <p:nvPr/>
        </p:nvCxnSpPr>
        <p:spPr>
          <a:xfrm flipH="1">
            <a:off x="3348038" y="4716463"/>
            <a:ext cx="252412" cy="15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endCxn id="5" idx="2"/>
          </p:cNvCxnSpPr>
          <p:nvPr/>
        </p:nvCxnSpPr>
        <p:spPr>
          <a:xfrm flipV="1">
            <a:off x="2447925" y="5272088"/>
            <a:ext cx="0" cy="388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H="1" flipV="1">
            <a:off x="4859338" y="5148263"/>
            <a:ext cx="468312" cy="603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71" name="テキスト ボックス 46"/>
          <p:cNvSpPr txBox="1">
            <a:spLocks noChangeArrowheads="1"/>
          </p:cNvSpPr>
          <p:nvPr/>
        </p:nvSpPr>
        <p:spPr bwMode="auto">
          <a:xfrm>
            <a:off x="4859338" y="692150"/>
            <a:ext cx="16208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技術標準展開</a:t>
            </a:r>
          </a:p>
        </p:txBody>
      </p:sp>
      <p:sp>
        <p:nvSpPr>
          <p:cNvPr id="6172" name="テキスト ボックス 47"/>
          <p:cNvSpPr txBox="1">
            <a:spLocks noChangeArrowheads="1"/>
          </p:cNvSpPr>
          <p:nvPr/>
        </p:nvSpPr>
        <p:spPr bwMode="auto">
          <a:xfrm>
            <a:off x="7697788" y="4284663"/>
            <a:ext cx="1054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ニーズ</a:t>
            </a:r>
          </a:p>
        </p:txBody>
      </p:sp>
      <p:sp>
        <p:nvSpPr>
          <p:cNvPr id="6173" name="テキスト ボックス 48"/>
          <p:cNvSpPr txBox="1">
            <a:spLocks noChangeArrowheads="1"/>
          </p:cNvSpPr>
          <p:nvPr/>
        </p:nvSpPr>
        <p:spPr bwMode="auto">
          <a:xfrm>
            <a:off x="6659563" y="2965450"/>
            <a:ext cx="1152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導入支援</a:t>
            </a:r>
          </a:p>
        </p:txBody>
      </p:sp>
      <p:sp>
        <p:nvSpPr>
          <p:cNvPr id="6174" name="テキスト ボックス 49"/>
          <p:cNvSpPr txBox="1">
            <a:spLocks noChangeArrowheads="1"/>
          </p:cNvSpPr>
          <p:nvPr/>
        </p:nvSpPr>
        <p:spPr bwMode="auto">
          <a:xfrm>
            <a:off x="6156325" y="4732338"/>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提案</a:t>
            </a:r>
          </a:p>
        </p:txBody>
      </p:sp>
      <p:sp>
        <p:nvSpPr>
          <p:cNvPr id="6175" name="テキスト ボックス 51"/>
          <p:cNvSpPr txBox="1">
            <a:spLocks noChangeArrowheads="1"/>
          </p:cNvSpPr>
          <p:nvPr/>
        </p:nvSpPr>
        <p:spPr bwMode="auto">
          <a:xfrm>
            <a:off x="342900" y="2393950"/>
            <a:ext cx="461963"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貿易手続標準展開</a:t>
            </a:r>
          </a:p>
        </p:txBody>
      </p:sp>
      <p:sp>
        <p:nvSpPr>
          <p:cNvPr id="6176" name="テキスト ボックス 52"/>
          <p:cNvSpPr txBox="1">
            <a:spLocks noChangeArrowheads="1"/>
          </p:cNvSpPr>
          <p:nvPr/>
        </p:nvSpPr>
        <p:spPr bwMode="auto">
          <a:xfrm>
            <a:off x="3259138" y="6110288"/>
            <a:ext cx="1619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アジア展開</a:t>
            </a:r>
          </a:p>
        </p:txBody>
      </p:sp>
      <p:sp>
        <p:nvSpPr>
          <p:cNvPr id="6177" name="テキスト ボックス 53"/>
          <p:cNvSpPr txBox="1">
            <a:spLocks noChangeArrowheads="1"/>
          </p:cNvSpPr>
          <p:nvPr/>
        </p:nvSpPr>
        <p:spPr bwMode="auto">
          <a:xfrm>
            <a:off x="5021263" y="5237163"/>
            <a:ext cx="720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参加</a:t>
            </a:r>
          </a:p>
        </p:txBody>
      </p:sp>
      <p:sp>
        <p:nvSpPr>
          <p:cNvPr id="6178" name="テキスト ボックス 54"/>
          <p:cNvSpPr txBox="1">
            <a:spLocks noChangeArrowheads="1"/>
          </p:cNvSpPr>
          <p:nvPr/>
        </p:nvSpPr>
        <p:spPr bwMode="auto">
          <a:xfrm>
            <a:off x="4302125" y="3900488"/>
            <a:ext cx="7191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情報</a:t>
            </a:r>
          </a:p>
        </p:txBody>
      </p:sp>
      <p:sp>
        <p:nvSpPr>
          <p:cNvPr id="6179" name="テキスト ボックス 55"/>
          <p:cNvSpPr txBox="1">
            <a:spLocks noChangeArrowheads="1"/>
          </p:cNvSpPr>
          <p:nvPr/>
        </p:nvSpPr>
        <p:spPr bwMode="auto">
          <a:xfrm>
            <a:off x="2447925" y="5272088"/>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支援</a:t>
            </a:r>
          </a:p>
        </p:txBody>
      </p:sp>
      <p:sp>
        <p:nvSpPr>
          <p:cNvPr id="6180" name="テキスト ボックス 56"/>
          <p:cNvSpPr txBox="1">
            <a:spLocks noChangeArrowheads="1"/>
          </p:cNvSpPr>
          <p:nvPr/>
        </p:nvSpPr>
        <p:spPr bwMode="auto">
          <a:xfrm>
            <a:off x="3027363" y="4867275"/>
            <a:ext cx="8937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a:t>推進</a:t>
            </a:r>
          </a:p>
        </p:txBody>
      </p:sp>
      <p:sp>
        <p:nvSpPr>
          <p:cNvPr id="6181" name="テキスト ボックス 57"/>
          <p:cNvSpPr txBox="1">
            <a:spLocks noChangeArrowheads="1"/>
          </p:cNvSpPr>
          <p:nvPr/>
        </p:nvSpPr>
        <p:spPr bwMode="auto">
          <a:xfrm>
            <a:off x="5262563" y="2779713"/>
            <a:ext cx="893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参照</a:t>
            </a:r>
          </a:p>
        </p:txBody>
      </p:sp>
      <p:sp>
        <p:nvSpPr>
          <p:cNvPr id="6182" name="テキスト ボックス 58"/>
          <p:cNvSpPr txBox="1">
            <a:spLocks noChangeArrowheads="1"/>
          </p:cNvSpPr>
          <p:nvPr/>
        </p:nvSpPr>
        <p:spPr bwMode="auto">
          <a:xfrm>
            <a:off x="3330046" y="2651918"/>
            <a:ext cx="892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dirty="0"/>
              <a:t>参照</a:t>
            </a:r>
          </a:p>
        </p:txBody>
      </p:sp>
      <p:cxnSp>
        <p:nvCxnSpPr>
          <p:cNvPr id="61" name="直線コネクタ 60"/>
          <p:cNvCxnSpPr>
            <a:stCxn id="12" idx="3"/>
          </p:cNvCxnSpPr>
          <p:nvPr/>
        </p:nvCxnSpPr>
        <p:spPr>
          <a:xfrm>
            <a:off x="7161213" y="6110288"/>
            <a:ext cx="15906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flipV="1">
            <a:off x="8751888" y="2393950"/>
            <a:ext cx="0" cy="3708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flipH="1">
            <a:off x="7380288" y="2393950"/>
            <a:ext cx="1371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86" name="テキスト ボックス 65"/>
          <p:cNvSpPr txBox="1">
            <a:spLocks noChangeArrowheads="1"/>
          </p:cNvSpPr>
          <p:nvPr/>
        </p:nvSpPr>
        <p:spPr bwMode="auto">
          <a:xfrm>
            <a:off x="8031163" y="2060575"/>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拡大</a:t>
            </a:r>
          </a:p>
        </p:txBody>
      </p:sp>
      <p:sp>
        <p:nvSpPr>
          <p:cNvPr id="45" name="角丸四角形 44"/>
          <p:cNvSpPr/>
          <p:nvPr/>
        </p:nvSpPr>
        <p:spPr>
          <a:xfrm>
            <a:off x="3259138" y="1101725"/>
            <a:ext cx="2409825" cy="568325"/>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srgbClr val="FF0000"/>
                </a:solidFill>
              </a:rPr>
              <a:t>メッセージング基盤</a:t>
            </a:r>
            <a:r>
              <a:rPr lang="en-US" altLang="ja-JP" b="1" dirty="0">
                <a:solidFill>
                  <a:srgbClr val="FF0000"/>
                </a:solidFill>
              </a:rPr>
              <a:t>TF</a:t>
            </a:r>
          </a:p>
          <a:p>
            <a:pPr algn="ctr">
              <a:defRPr/>
            </a:pPr>
            <a:r>
              <a:rPr lang="ja-JP" altLang="en-US" b="1" dirty="0">
                <a:solidFill>
                  <a:srgbClr val="FF0000"/>
                </a:solidFill>
              </a:rPr>
              <a:t>ガイドライン</a:t>
            </a:r>
          </a:p>
        </p:txBody>
      </p:sp>
      <p:cxnSp>
        <p:nvCxnSpPr>
          <p:cNvPr id="18" name="直線矢印コネクタ 17"/>
          <p:cNvCxnSpPr>
            <a:endCxn id="45" idx="0"/>
          </p:cNvCxnSpPr>
          <p:nvPr/>
        </p:nvCxnSpPr>
        <p:spPr>
          <a:xfrm>
            <a:off x="4464050" y="952500"/>
            <a:ext cx="0" cy="149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H="1">
            <a:off x="3259138" y="1670050"/>
            <a:ext cx="88900" cy="103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5580063" y="1670050"/>
            <a:ext cx="161925" cy="103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左右矢印 15"/>
          <p:cNvSpPr/>
          <p:nvPr/>
        </p:nvSpPr>
        <p:spPr>
          <a:xfrm>
            <a:off x="5327650" y="3436938"/>
            <a:ext cx="828675" cy="4318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tx1"/>
                </a:solidFill>
              </a:rPr>
              <a:t>連</a:t>
            </a:r>
            <a:endParaRPr lang="en-US" altLang="ja-JP" dirty="0">
              <a:solidFill>
                <a:schemeClr val="tx1"/>
              </a:solidFill>
            </a:endParaRPr>
          </a:p>
          <a:p>
            <a:pPr algn="ctr">
              <a:defRPr/>
            </a:pPr>
            <a:r>
              <a:rPr lang="ja-JP" altLang="en-US" dirty="0">
                <a:solidFill>
                  <a:schemeClr val="tx1"/>
                </a:solidFill>
              </a:rPr>
              <a:t>携</a:t>
            </a:r>
          </a:p>
        </p:txBody>
      </p:sp>
      <p:sp>
        <p:nvSpPr>
          <p:cNvPr id="20" name="上下矢印 19"/>
          <p:cNvSpPr/>
          <p:nvPr/>
        </p:nvSpPr>
        <p:spPr>
          <a:xfrm>
            <a:off x="4211638" y="1722438"/>
            <a:ext cx="450850" cy="12414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tx1"/>
                </a:solidFill>
              </a:rPr>
              <a:t>連携</a:t>
            </a:r>
          </a:p>
        </p:txBody>
      </p:sp>
      <p:cxnSp>
        <p:nvCxnSpPr>
          <p:cNvPr id="27" name="直線矢印コネクタ 26"/>
          <p:cNvCxnSpPr>
            <a:stCxn id="3" idx="2"/>
            <a:endCxn id="5" idx="0"/>
          </p:cNvCxnSpPr>
          <p:nvPr/>
        </p:nvCxnSpPr>
        <p:spPr>
          <a:xfrm>
            <a:off x="2447925" y="2852738"/>
            <a:ext cx="0" cy="1339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4" idx="1"/>
            <a:endCxn id="3" idx="3"/>
          </p:cNvCxnSpPr>
          <p:nvPr/>
        </p:nvCxnSpPr>
        <p:spPr>
          <a:xfrm flipH="1">
            <a:off x="3348038" y="2312988"/>
            <a:ext cx="2232025"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6195" name="テキスト ボックス 2"/>
          <p:cNvSpPr txBox="1">
            <a:spLocks noChangeArrowheads="1"/>
          </p:cNvSpPr>
          <p:nvPr/>
        </p:nvSpPr>
        <p:spPr bwMode="auto">
          <a:xfrm>
            <a:off x="5553075" y="50800"/>
            <a:ext cx="3365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3600" b="1" u="sng"/>
              <a:t>TF</a:t>
            </a:r>
            <a:r>
              <a:rPr lang="ja-JP" altLang="en-US" sz="3600" b="1" u="sng"/>
              <a:t>間の連携</a:t>
            </a:r>
          </a:p>
        </p:txBody>
      </p:sp>
      <p:sp>
        <p:nvSpPr>
          <p:cNvPr id="52" name="角丸四角形 51"/>
          <p:cNvSpPr/>
          <p:nvPr/>
        </p:nvSpPr>
        <p:spPr>
          <a:xfrm>
            <a:off x="817034" y="3160713"/>
            <a:ext cx="2409825" cy="568325"/>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smtClean="0">
                <a:solidFill>
                  <a:srgbClr val="FF0000"/>
                </a:solidFill>
              </a:rPr>
              <a:t>金流商流情報連携</a:t>
            </a:r>
            <a:r>
              <a:rPr lang="en-US" altLang="ja-JP" b="1" dirty="0" smtClean="0">
                <a:solidFill>
                  <a:srgbClr val="FF0000"/>
                </a:solidFill>
              </a:rPr>
              <a:t>TF</a:t>
            </a:r>
            <a:endParaRPr lang="en-US" altLang="ja-JP" b="1" dirty="0">
              <a:solidFill>
                <a:srgbClr val="FF0000"/>
              </a:solidFill>
            </a:endParaRPr>
          </a:p>
          <a:p>
            <a:pPr algn="ctr">
              <a:defRPr/>
            </a:pPr>
            <a:r>
              <a:rPr lang="en-US" altLang="ja-JP" b="1" dirty="0" smtClean="0">
                <a:solidFill>
                  <a:srgbClr val="FF0000"/>
                </a:solidFill>
              </a:rPr>
              <a:t>G.SCM</a:t>
            </a:r>
            <a:r>
              <a:rPr lang="ja-JP" altLang="en-US" b="1" dirty="0" smtClean="0">
                <a:solidFill>
                  <a:srgbClr val="FF0000"/>
                </a:solidFill>
              </a:rPr>
              <a:t>ファイナンス</a:t>
            </a:r>
            <a:endParaRPr lang="ja-JP" altLang="en-US" b="1" dirty="0">
              <a:solidFill>
                <a:srgbClr val="FF0000"/>
              </a:solidFill>
            </a:endParaRPr>
          </a:p>
        </p:txBody>
      </p:sp>
      <p:sp>
        <p:nvSpPr>
          <p:cNvPr id="53" name="左右矢印 52"/>
          <p:cNvSpPr/>
          <p:nvPr/>
        </p:nvSpPr>
        <p:spPr>
          <a:xfrm>
            <a:off x="3167063" y="3181350"/>
            <a:ext cx="595312" cy="4318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tx1"/>
                </a:solidFill>
              </a:rPr>
              <a:t>連</a:t>
            </a:r>
            <a:endParaRPr lang="en-US" altLang="ja-JP" dirty="0">
              <a:solidFill>
                <a:schemeClr val="tx1"/>
              </a:solidFill>
            </a:endParaRPr>
          </a:p>
          <a:p>
            <a:pPr algn="ctr">
              <a:defRPr/>
            </a:pPr>
            <a:r>
              <a:rPr lang="ja-JP" altLang="en-US" dirty="0">
                <a:solidFill>
                  <a:schemeClr val="tx1"/>
                </a:solidFill>
              </a:rPr>
              <a:t>携</a:t>
            </a:r>
          </a:p>
        </p:txBody>
      </p:sp>
    </p:spTree>
    <p:extLst>
      <p:ext uri="{BB962C8B-B14F-4D97-AF65-F5344CB8AC3E}">
        <p14:creationId xmlns:p14="http://schemas.microsoft.com/office/powerpoint/2010/main" val="567488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5760DDA7-7DEF-4AF2-85C8-973965C18697}" type="slidenum">
              <a:rPr lang="ja-JP" altLang="en-US" smtClean="0"/>
              <a:pPr>
                <a:defRPr/>
              </a:pPr>
              <a:t>6</a:t>
            </a:fld>
            <a:endParaRPr lang="ja-JP" altLang="en-US"/>
          </a:p>
        </p:txBody>
      </p:sp>
      <p:sp>
        <p:nvSpPr>
          <p:cNvPr id="8195" name="テキスト ボックス 2"/>
          <p:cNvSpPr txBox="1">
            <a:spLocks noChangeArrowheads="1"/>
          </p:cNvSpPr>
          <p:nvPr/>
        </p:nvSpPr>
        <p:spPr bwMode="auto">
          <a:xfrm>
            <a:off x="615156" y="0"/>
            <a:ext cx="7921625"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3600" dirty="0"/>
              <a:t>国際連携タスクフォース</a:t>
            </a:r>
            <a:endParaRPr lang="en-US" altLang="ja-JP" sz="3600" dirty="0"/>
          </a:p>
          <a:p>
            <a:pPr algn="ctr" eaLnBrk="1" hangingPunct="1"/>
            <a:r>
              <a:rPr lang="en-US" altLang="ja-JP" sz="3600" dirty="0"/>
              <a:t>2013</a:t>
            </a:r>
            <a:r>
              <a:rPr lang="ja-JP" altLang="en-US" sz="3600" dirty="0"/>
              <a:t>年度活動計画</a:t>
            </a:r>
            <a:endParaRPr lang="en-US" altLang="ja-JP" sz="3600" dirty="0"/>
          </a:p>
        </p:txBody>
      </p:sp>
      <p:sp>
        <p:nvSpPr>
          <p:cNvPr id="8196" name="テキスト ボックス 3"/>
          <p:cNvSpPr txBox="1">
            <a:spLocks noChangeArrowheads="1"/>
          </p:cNvSpPr>
          <p:nvPr/>
        </p:nvSpPr>
        <p:spPr bwMode="auto">
          <a:xfrm>
            <a:off x="597396" y="1385887"/>
            <a:ext cx="8078788" cy="9239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a:t>国際取引および海外現地取引における安全で効率的な電子化を推進するため、関連タスクフォースと国連</a:t>
            </a:r>
            <a:r>
              <a:rPr lang="en-US" altLang="ja-JP"/>
              <a:t>CEFACT</a:t>
            </a:r>
            <a:r>
              <a:rPr lang="ja-JP" altLang="en-US"/>
              <a:t>日本委員会・標準促進委員会と協力して、国際連携調査研究活動を国連</a:t>
            </a:r>
            <a:r>
              <a:rPr lang="en-US" altLang="ja-JP"/>
              <a:t>CEFACT</a:t>
            </a:r>
            <a:r>
              <a:rPr lang="ja-JP" altLang="en-US"/>
              <a:t>およびアジア地域において展開する。</a:t>
            </a:r>
          </a:p>
        </p:txBody>
      </p:sp>
      <p:sp>
        <p:nvSpPr>
          <p:cNvPr id="8197" name="テキスト ボックス 4"/>
          <p:cNvSpPr txBox="1">
            <a:spLocks noChangeArrowheads="1"/>
          </p:cNvSpPr>
          <p:nvPr/>
        </p:nvSpPr>
        <p:spPr bwMode="auto">
          <a:xfrm>
            <a:off x="539750" y="2342356"/>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a:t>活動項目</a:t>
            </a:r>
          </a:p>
        </p:txBody>
      </p:sp>
      <p:sp>
        <p:nvSpPr>
          <p:cNvPr id="8198" name="テキスト ボックス 5"/>
          <p:cNvSpPr txBox="1">
            <a:spLocks noChangeArrowheads="1"/>
          </p:cNvSpPr>
          <p:nvPr/>
        </p:nvSpPr>
        <p:spPr bwMode="auto">
          <a:xfrm>
            <a:off x="564241" y="2712244"/>
            <a:ext cx="8078788" cy="403187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dirty="0" smtClean="0"/>
              <a:t>（１）企業のグローバルサプライチェーン</a:t>
            </a:r>
            <a:r>
              <a:rPr lang="en-US" altLang="ja-JP" sz="1600" dirty="0" smtClean="0"/>
              <a:t>IT</a:t>
            </a:r>
            <a:r>
              <a:rPr lang="ja-JP" altLang="en-US" sz="1600" dirty="0" smtClean="0"/>
              <a:t>基盤ニーズ調査</a:t>
            </a:r>
            <a:endParaRPr lang="en-US" altLang="ja-JP" sz="1600" dirty="0" smtClean="0"/>
          </a:p>
          <a:p>
            <a:pPr lvl="1" indent="0"/>
            <a:r>
              <a:rPr lang="ja-JP" altLang="en-US" sz="1600" dirty="0" smtClean="0"/>
              <a:t>　・</a:t>
            </a:r>
            <a:r>
              <a:rPr lang="ja-JP" altLang="ja-JP" sz="1600" dirty="0" smtClean="0"/>
              <a:t>「</a:t>
            </a:r>
            <a:r>
              <a:rPr lang="ja-JP" altLang="ja-JP" sz="1600" dirty="0"/>
              <a:t>グローバルサプライチェーン</a:t>
            </a:r>
            <a:r>
              <a:rPr lang="en-US" altLang="ja-JP" sz="1600" dirty="0"/>
              <a:t>IT</a:t>
            </a:r>
            <a:r>
              <a:rPr lang="ja-JP" altLang="ja-JP" sz="1600" dirty="0"/>
              <a:t>戦略」ラウンドテーブル（仮称）を調査の</a:t>
            </a:r>
            <a:r>
              <a:rPr lang="ja-JP" altLang="ja-JP" sz="1600" dirty="0" smtClean="0"/>
              <a:t>核と</a:t>
            </a:r>
            <a:r>
              <a:rPr lang="ja-JP" altLang="ja-JP" sz="1600" dirty="0"/>
              <a:t>し、</a:t>
            </a:r>
            <a:r>
              <a:rPr lang="ja-JP" altLang="ja-JP" sz="1600" dirty="0" smtClean="0"/>
              <a:t>具</a:t>
            </a:r>
            <a:r>
              <a:rPr lang="ja-JP" altLang="en-US" sz="1600" dirty="0" smtClean="0"/>
              <a:t>　</a:t>
            </a:r>
            <a:endParaRPr lang="en-US" altLang="ja-JP" sz="1600" dirty="0" smtClean="0"/>
          </a:p>
          <a:p>
            <a:pPr lvl="1" indent="0"/>
            <a:r>
              <a:rPr lang="ja-JP" altLang="en-US" sz="1600" dirty="0"/>
              <a:t>　</a:t>
            </a:r>
            <a:r>
              <a:rPr lang="ja-JP" altLang="en-US" sz="1600" dirty="0" smtClean="0"/>
              <a:t> 体</a:t>
            </a:r>
            <a:r>
              <a:rPr lang="ja-JP" altLang="ja-JP" sz="1600" dirty="0" smtClean="0"/>
              <a:t>的</a:t>
            </a:r>
            <a:r>
              <a:rPr lang="ja-JP" altLang="ja-JP" sz="1600" dirty="0"/>
              <a:t>な企業ニーズを把握</a:t>
            </a:r>
            <a:r>
              <a:rPr lang="ja-JP" altLang="ja-JP" sz="1600" dirty="0" smtClean="0"/>
              <a:t>する</a:t>
            </a:r>
            <a:r>
              <a:rPr lang="ja-JP" altLang="en-US" sz="1600" dirty="0" smtClean="0"/>
              <a:t>。</a:t>
            </a:r>
            <a:endParaRPr lang="en-US" altLang="ja-JP" sz="1600" dirty="0" smtClean="0"/>
          </a:p>
          <a:p>
            <a:pPr eaLnBrk="1" hangingPunct="1"/>
            <a:r>
              <a:rPr lang="ja-JP" altLang="en-US" sz="1600" dirty="0" smtClean="0"/>
              <a:t>（</a:t>
            </a:r>
            <a:r>
              <a:rPr lang="ja-JP" altLang="en-US" sz="1600" dirty="0"/>
              <a:t>２</a:t>
            </a:r>
            <a:r>
              <a:rPr lang="ja-JP" altLang="en-US" sz="1600" dirty="0" smtClean="0"/>
              <a:t>）</a:t>
            </a:r>
            <a:r>
              <a:rPr lang="ja-JP" altLang="en-US" sz="1600" dirty="0"/>
              <a:t>グローバルサプライチェーン可能性調査</a:t>
            </a:r>
            <a:endParaRPr lang="en-US" altLang="ja-JP" sz="1600" dirty="0"/>
          </a:p>
          <a:p>
            <a:pPr eaLnBrk="1" hangingPunct="1"/>
            <a:r>
              <a:rPr lang="en-US" altLang="ja-JP" sz="1600" dirty="0"/>
              <a:t>	</a:t>
            </a:r>
            <a:r>
              <a:rPr lang="ja-JP" altLang="en-US" sz="1600" dirty="0"/>
              <a:t>・</a:t>
            </a:r>
            <a:r>
              <a:rPr lang="en-US" altLang="ja-JP" sz="1600" dirty="0"/>
              <a:t>AFACT</a:t>
            </a:r>
            <a:r>
              <a:rPr lang="ja-JP" altLang="en-US" sz="1600" dirty="0"/>
              <a:t>および</a:t>
            </a:r>
            <a:r>
              <a:rPr lang="en-US" altLang="ja-JP" sz="1600" dirty="0"/>
              <a:t>APTFF</a:t>
            </a:r>
            <a:r>
              <a:rPr lang="ja-JP" altLang="en-US" sz="1600" dirty="0"/>
              <a:t>を通じて、アジア各国の国際・国内取引</a:t>
            </a:r>
            <a:r>
              <a:rPr lang="ja-JP" altLang="en-US" sz="1600" dirty="0" smtClean="0"/>
              <a:t>電子化状況</a:t>
            </a:r>
            <a:r>
              <a:rPr lang="ja-JP" altLang="en-US" sz="1600" dirty="0"/>
              <a:t>と</a:t>
            </a:r>
            <a:r>
              <a:rPr lang="ja-JP" altLang="en-US" sz="1600" dirty="0" smtClean="0"/>
              <a:t>取組</a:t>
            </a:r>
            <a:r>
              <a:rPr lang="en-US" altLang="ja-JP" sz="1600" dirty="0" smtClean="0"/>
              <a:t>	</a:t>
            </a:r>
            <a:r>
              <a:rPr lang="ja-JP" altLang="en-US" sz="1600" dirty="0"/>
              <a:t> </a:t>
            </a:r>
            <a:r>
              <a:rPr lang="ja-JP" altLang="en-US" sz="1600" dirty="0" smtClean="0"/>
              <a:t>み</a:t>
            </a:r>
            <a:r>
              <a:rPr lang="ja-JP" altLang="en-US" sz="1600" dirty="0"/>
              <a:t>を調査する。</a:t>
            </a:r>
            <a:endParaRPr lang="en-US" altLang="ja-JP" sz="1600" dirty="0"/>
          </a:p>
          <a:p>
            <a:pPr eaLnBrk="1" hangingPunct="1"/>
            <a:r>
              <a:rPr lang="en-US" altLang="ja-JP" sz="1600" dirty="0"/>
              <a:t>	</a:t>
            </a:r>
            <a:r>
              <a:rPr lang="ja-JP" altLang="en-US" sz="1600" dirty="0"/>
              <a:t>・アジア進出日系企業の現地取引電子化可能性調査を行う（候補：タイ</a:t>
            </a:r>
            <a:r>
              <a:rPr lang="ja-JP" altLang="en-US" sz="1600" dirty="0" smtClean="0"/>
              <a:t>、インドネシ</a:t>
            </a:r>
            <a:r>
              <a:rPr lang="en-US" altLang="ja-JP" sz="1600" dirty="0" smtClean="0"/>
              <a:t>	 </a:t>
            </a:r>
            <a:r>
              <a:rPr lang="ja-JP" altLang="en-US" sz="1600" dirty="0" smtClean="0"/>
              <a:t>ア、ベトナム</a:t>
            </a:r>
            <a:r>
              <a:rPr lang="ja-JP" altLang="en-US" sz="1600" dirty="0"/>
              <a:t>）。</a:t>
            </a:r>
            <a:endParaRPr lang="en-US" altLang="ja-JP" sz="1600" dirty="0"/>
          </a:p>
          <a:p>
            <a:pPr eaLnBrk="1" hangingPunct="1"/>
            <a:r>
              <a:rPr lang="ja-JP" altLang="en-US" sz="1600" dirty="0" smtClean="0"/>
              <a:t>（３）</a:t>
            </a:r>
            <a:r>
              <a:rPr lang="ja-JP" altLang="en-US" sz="1600" dirty="0"/>
              <a:t>国際電子取引における信頼性空間構築調査研究</a:t>
            </a:r>
            <a:endParaRPr lang="en-US" altLang="ja-JP" sz="1600" dirty="0"/>
          </a:p>
          <a:p>
            <a:r>
              <a:rPr lang="en-US" altLang="ja-JP" sz="1600" dirty="0"/>
              <a:t>	</a:t>
            </a:r>
            <a:r>
              <a:rPr lang="ja-JP" altLang="en-US" sz="1600" dirty="0"/>
              <a:t>・日本の法制度／取引慣行／技術を踏まえて、国連</a:t>
            </a:r>
            <a:r>
              <a:rPr lang="en-US" altLang="ja-JP" sz="1600" dirty="0"/>
              <a:t>CEFACT</a:t>
            </a:r>
            <a:r>
              <a:rPr lang="ja-JP" altLang="en-US" sz="1600" dirty="0"/>
              <a:t>および</a:t>
            </a:r>
            <a:r>
              <a:rPr lang="ja-JP" altLang="en-US" sz="1600" dirty="0" smtClean="0"/>
              <a:t>国連</a:t>
            </a:r>
            <a:r>
              <a:rPr lang="en-US" altLang="ja-JP" sz="1600" dirty="0" smtClean="0"/>
              <a:t>ESCAP	 </a:t>
            </a:r>
            <a:r>
              <a:rPr lang="ja-JP" altLang="en-US" sz="1600" dirty="0" smtClean="0"/>
              <a:t>の</a:t>
            </a:r>
            <a:r>
              <a:rPr lang="ja-JP" altLang="en-US" sz="1600" dirty="0"/>
              <a:t>信頼性取引文書交換プロジェクトに参画し</a:t>
            </a:r>
            <a:r>
              <a:rPr lang="ja-JP" altLang="en-US" sz="1600" dirty="0" smtClean="0"/>
              <a:t>、</a:t>
            </a:r>
            <a:r>
              <a:rPr lang="ja-JP" altLang="ja-JP" sz="1600" dirty="0" smtClean="0"/>
              <a:t>メッセージング基</a:t>
            </a:r>
            <a:r>
              <a:rPr lang="en-US" altLang="ja-JP" sz="1600" dirty="0" smtClean="0"/>
              <a:t>	 </a:t>
            </a:r>
            <a:r>
              <a:rPr lang="ja-JP" altLang="ja-JP" sz="1600" dirty="0" smtClean="0"/>
              <a:t>盤タスクフォース</a:t>
            </a:r>
            <a:r>
              <a:rPr lang="en-US" altLang="ja-JP" sz="1600" dirty="0" smtClean="0"/>
              <a:t>	 </a:t>
            </a:r>
            <a:r>
              <a:rPr lang="ja-JP" altLang="ja-JP" sz="1600" dirty="0" smtClean="0"/>
              <a:t>および</a:t>
            </a:r>
            <a:r>
              <a:rPr lang="ja-JP" altLang="ja-JP" sz="1600" dirty="0"/>
              <a:t>国連</a:t>
            </a:r>
            <a:r>
              <a:rPr lang="en-US" altLang="ja-JP" sz="1600" dirty="0"/>
              <a:t>CEFACT</a:t>
            </a:r>
            <a:r>
              <a:rPr lang="ja-JP" altLang="ja-JP" sz="1600" dirty="0"/>
              <a:t>日本委員会／標準促進委員会</a:t>
            </a:r>
            <a:r>
              <a:rPr lang="ja-JP" altLang="ja-JP" sz="1600" dirty="0" smtClean="0"/>
              <a:t>と連携して</a:t>
            </a:r>
            <a:r>
              <a:rPr lang="ja-JP" altLang="ja-JP" sz="1600" dirty="0"/>
              <a:t>、国連勧告の</a:t>
            </a:r>
            <a:r>
              <a:rPr lang="ja-JP" altLang="ja-JP" sz="1600" dirty="0" smtClean="0"/>
              <a:t>策定</a:t>
            </a:r>
            <a:r>
              <a:rPr lang="en-US" altLang="ja-JP" sz="1600" dirty="0" smtClean="0"/>
              <a:t>	 </a:t>
            </a:r>
            <a:r>
              <a:rPr lang="ja-JP" altLang="ja-JP" sz="1600" dirty="0" smtClean="0"/>
              <a:t>に</a:t>
            </a:r>
            <a:r>
              <a:rPr lang="ja-JP" altLang="ja-JP" sz="1600" dirty="0"/>
              <a:t>貢献する</a:t>
            </a:r>
            <a:r>
              <a:rPr lang="ja-JP" altLang="en-US" sz="1600" dirty="0" smtClean="0"/>
              <a:t>。</a:t>
            </a:r>
            <a:endParaRPr lang="en-US" altLang="ja-JP" sz="1600" dirty="0" smtClean="0"/>
          </a:p>
          <a:p>
            <a:r>
              <a:rPr lang="ja-JP" altLang="en-US" sz="1600" dirty="0" smtClean="0"/>
              <a:t>（</a:t>
            </a:r>
            <a:r>
              <a:rPr lang="ja-JP" altLang="en-US" sz="1600" dirty="0"/>
              <a:t>４</a:t>
            </a:r>
            <a:r>
              <a:rPr lang="ja-JP" altLang="en-US" sz="1600" dirty="0" smtClean="0"/>
              <a:t>）</a:t>
            </a:r>
            <a:r>
              <a:rPr lang="ja-JP" altLang="en-US" sz="1600" dirty="0"/>
              <a:t>業界横断データ辞書のアジア展開推進</a:t>
            </a:r>
            <a:endParaRPr lang="en-US" altLang="ja-JP" sz="1600" dirty="0"/>
          </a:p>
          <a:p>
            <a:pPr eaLnBrk="1" hangingPunct="1"/>
            <a:r>
              <a:rPr lang="en-US" altLang="ja-JP" sz="1600" dirty="0"/>
              <a:t>	</a:t>
            </a:r>
            <a:r>
              <a:rPr lang="ja-JP" altLang="en-US" sz="1600" dirty="0"/>
              <a:t>・ビジネスインフラ・ガイドブックに基づく業界横断データ辞書アジア版</a:t>
            </a:r>
            <a:r>
              <a:rPr lang="ja-JP" altLang="en-US" sz="1600" dirty="0" smtClean="0"/>
              <a:t>を</a:t>
            </a:r>
            <a:r>
              <a:rPr lang="ja-JP" altLang="ja-JP" sz="1600" dirty="0" smtClean="0"/>
              <a:t>国</a:t>
            </a:r>
            <a:r>
              <a:rPr lang="en-US" altLang="ja-JP" sz="1600" dirty="0" smtClean="0"/>
              <a:t> </a:t>
            </a:r>
            <a:r>
              <a:rPr lang="ja-JP" altLang="ja-JP" sz="1600" dirty="0" smtClean="0"/>
              <a:t>際</a:t>
            </a:r>
            <a:r>
              <a:rPr lang="ja-JP" altLang="ja-JP" sz="1600" dirty="0"/>
              <a:t>／</a:t>
            </a:r>
            <a:r>
              <a:rPr lang="ja-JP" altLang="ja-JP" sz="1600" dirty="0" smtClean="0"/>
              <a:t>業</a:t>
            </a:r>
            <a:r>
              <a:rPr lang="en-US" altLang="ja-JP" sz="1600" dirty="0" smtClean="0"/>
              <a:t>	 </a:t>
            </a:r>
            <a:r>
              <a:rPr lang="ja-JP" altLang="ja-JP" sz="1600" dirty="0" smtClean="0"/>
              <a:t>界</a:t>
            </a:r>
            <a:r>
              <a:rPr lang="ja-JP" altLang="ja-JP" sz="1600" dirty="0"/>
              <a:t>横断</a:t>
            </a:r>
            <a:r>
              <a:rPr lang="en-US" altLang="ja-JP" sz="1600" dirty="0"/>
              <a:t>EDI TF</a:t>
            </a:r>
            <a:r>
              <a:rPr lang="ja-JP" altLang="ja-JP" sz="1600" dirty="0"/>
              <a:t>と連携</a:t>
            </a:r>
            <a:r>
              <a:rPr lang="ja-JP" altLang="ja-JP" sz="1600" dirty="0" smtClean="0"/>
              <a:t>して</a:t>
            </a:r>
            <a:r>
              <a:rPr lang="en-US" altLang="ja-JP" sz="1600" dirty="0" smtClean="0"/>
              <a:t>AFACT</a:t>
            </a:r>
            <a:r>
              <a:rPr lang="ja-JP" altLang="en-US" sz="1600" dirty="0"/>
              <a:t>プロジェクトとして提案する</a:t>
            </a:r>
            <a:r>
              <a:rPr lang="ja-JP" altLang="en-US" sz="1600" dirty="0" smtClean="0"/>
              <a:t>。</a:t>
            </a:r>
            <a:endParaRPr lang="en-US" altLang="ja-JP" sz="1600" dirty="0"/>
          </a:p>
        </p:txBody>
      </p:sp>
      <p:sp>
        <p:nvSpPr>
          <p:cNvPr id="8199" name="テキスト ボックス 6"/>
          <p:cNvSpPr txBox="1">
            <a:spLocks noChangeArrowheads="1"/>
          </p:cNvSpPr>
          <p:nvPr/>
        </p:nvSpPr>
        <p:spPr bwMode="auto">
          <a:xfrm>
            <a:off x="509439" y="1017587"/>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a:t>活動方針</a:t>
            </a:r>
          </a:p>
        </p:txBody>
      </p:sp>
    </p:spTree>
    <p:extLst>
      <p:ext uri="{BB962C8B-B14F-4D97-AF65-F5344CB8AC3E}">
        <p14:creationId xmlns:p14="http://schemas.microsoft.com/office/powerpoint/2010/main" val="1490392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874D831-5D12-457C-B0DE-164F12D09659}" type="slidenum">
              <a:rPr kumimoji="1" lang="ja-JP" altLang="en-US" smtClean="0"/>
              <a:t>7</a:t>
            </a:fld>
            <a:endParaRPr kumimoji="1" lang="ja-JP" altLang="en-US"/>
          </a:p>
        </p:txBody>
      </p:sp>
      <p:sp>
        <p:nvSpPr>
          <p:cNvPr id="3" name="テキスト ボックス 2"/>
          <p:cNvSpPr txBox="1"/>
          <p:nvPr/>
        </p:nvSpPr>
        <p:spPr>
          <a:xfrm>
            <a:off x="755576" y="476672"/>
            <a:ext cx="7632848" cy="461665"/>
          </a:xfrm>
          <a:prstGeom prst="rect">
            <a:avLst/>
          </a:prstGeom>
          <a:noFill/>
        </p:spPr>
        <p:txBody>
          <a:bodyPr wrap="square" rtlCol="0">
            <a:spAutoFit/>
          </a:bodyPr>
          <a:lstStyle/>
          <a:p>
            <a:r>
              <a:rPr lang="ja-JP" altLang="en-US" sz="2400" b="1" dirty="0"/>
              <a:t>（１）企業のグローバルサプライチェーン</a:t>
            </a:r>
            <a:r>
              <a:rPr lang="en-US" altLang="ja-JP" sz="2400" b="1" dirty="0"/>
              <a:t>IT</a:t>
            </a:r>
            <a:r>
              <a:rPr lang="ja-JP" altLang="en-US" sz="2400" b="1" dirty="0"/>
              <a:t>基盤ニーズ</a:t>
            </a:r>
            <a:r>
              <a:rPr lang="ja-JP" altLang="en-US" sz="2400" b="1" dirty="0" smtClean="0"/>
              <a:t>調査</a:t>
            </a:r>
            <a:endParaRPr lang="en-US" altLang="ja-JP" sz="2400" b="1" dirty="0"/>
          </a:p>
        </p:txBody>
      </p:sp>
      <p:sp>
        <p:nvSpPr>
          <p:cNvPr id="4" name="テキスト ボックス 3"/>
          <p:cNvSpPr txBox="1"/>
          <p:nvPr/>
        </p:nvSpPr>
        <p:spPr>
          <a:xfrm>
            <a:off x="611560" y="1502454"/>
            <a:ext cx="7992888" cy="646331"/>
          </a:xfrm>
          <a:prstGeom prst="rect">
            <a:avLst/>
          </a:prstGeom>
          <a:noFill/>
          <a:ln>
            <a:solidFill>
              <a:schemeClr val="accent1">
                <a:shade val="50000"/>
              </a:schemeClr>
            </a:solidFill>
          </a:ln>
        </p:spPr>
        <p:txBody>
          <a:bodyPr wrap="square" rtlCol="0">
            <a:spAutoFit/>
          </a:bodyPr>
          <a:lstStyle/>
          <a:p>
            <a:r>
              <a:rPr lang="ja-JP" altLang="ja-JP" dirty="0"/>
              <a:t>「グローバルサプライチェーン</a:t>
            </a:r>
            <a:r>
              <a:rPr lang="en-US" altLang="ja-JP" dirty="0"/>
              <a:t>IT</a:t>
            </a:r>
            <a:r>
              <a:rPr lang="ja-JP" altLang="ja-JP" dirty="0"/>
              <a:t>戦略」ラウンドテーブル（仮称）を調査の核とし、</a:t>
            </a:r>
            <a:r>
              <a:rPr lang="ja-JP" altLang="ja-JP" dirty="0" smtClean="0"/>
              <a:t>具</a:t>
            </a:r>
            <a:r>
              <a:rPr lang="ja-JP" altLang="en-US" dirty="0" smtClean="0"/>
              <a:t> </a:t>
            </a:r>
            <a:r>
              <a:rPr lang="ja-JP" altLang="en-US" dirty="0"/>
              <a:t>体</a:t>
            </a:r>
            <a:r>
              <a:rPr lang="ja-JP" altLang="ja-JP" dirty="0"/>
              <a:t>的な企業ニーズを把握する</a:t>
            </a:r>
            <a:r>
              <a:rPr lang="ja-JP" altLang="en-US" dirty="0" smtClean="0"/>
              <a:t>。</a:t>
            </a:r>
            <a:endParaRPr lang="en-US" altLang="ja-JP" dirty="0"/>
          </a:p>
        </p:txBody>
      </p:sp>
      <p:sp>
        <p:nvSpPr>
          <p:cNvPr id="5" name="テキスト ボックス 6"/>
          <p:cNvSpPr txBox="1">
            <a:spLocks noChangeArrowheads="1"/>
          </p:cNvSpPr>
          <p:nvPr/>
        </p:nvSpPr>
        <p:spPr bwMode="auto">
          <a:xfrm>
            <a:off x="611560" y="1134154"/>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活動項目</a:t>
            </a:r>
            <a:endParaRPr lang="ja-JP" altLang="en-US" b="1" dirty="0"/>
          </a:p>
        </p:txBody>
      </p:sp>
      <p:sp>
        <p:nvSpPr>
          <p:cNvPr id="6" name="テキスト ボックス 4"/>
          <p:cNvSpPr txBox="1">
            <a:spLocks noChangeArrowheads="1"/>
          </p:cNvSpPr>
          <p:nvPr/>
        </p:nvSpPr>
        <p:spPr bwMode="auto">
          <a:xfrm>
            <a:off x="611560" y="2621242"/>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a:t>
            </a:r>
            <a:r>
              <a:rPr lang="ja-JP" altLang="en-US" b="1" dirty="0"/>
              <a:t>内容</a:t>
            </a:r>
          </a:p>
        </p:txBody>
      </p:sp>
      <p:sp>
        <p:nvSpPr>
          <p:cNvPr id="7" name="テキスト ボックス 6"/>
          <p:cNvSpPr txBox="1"/>
          <p:nvPr/>
        </p:nvSpPr>
        <p:spPr>
          <a:xfrm>
            <a:off x="611560" y="2996952"/>
            <a:ext cx="7992888" cy="3139321"/>
          </a:xfrm>
          <a:prstGeom prst="rect">
            <a:avLst/>
          </a:prstGeom>
          <a:noFill/>
          <a:ln>
            <a:solidFill>
              <a:schemeClr val="accent1">
                <a:shade val="50000"/>
              </a:schemeClr>
            </a:solidFill>
          </a:ln>
        </p:spPr>
        <p:txBody>
          <a:bodyPr wrap="square" rtlCol="0">
            <a:spAutoFit/>
          </a:bodyPr>
          <a:lstStyle/>
          <a:p>
            <a:r>
              <a:rPr kumimoji="1" lang="en-US" altLang="ja-JP" dirty="0" smtClean="0"/>
              <a:t>7</a:t>
            </a:r>
            <a:r>
              <a:rPr kumimoji="1" lang="ja-JP" altLang="en-US" dirty="0" smtClean="0"/>
              <a:t>月：ユーザー企業中心に、</a:t>
            </a:r>
            <a:r>
              <a:rPr lang="ja-JP" altLang="ja-JP" dirty="0"/>
              <a:t> 「グローバルサプライチェーン</a:t>
            </a:r>
            <a:r>
              <a:rPr lang="en-US" altLang="ja-JP" dirty="0"/>
              <a:t>IT</a:t>
            </a:r>
            <a:r>
              <a:rPr lang="ja-JP" altLang="ja-JP" dirty="0"/>
              <a:t>戦略」</a:t>
            </a:r>
            <a:r>
              <a:rPr lang="ja-JP" altLang="ja-JP" dirty="0" smtClean="0"/>
              <a:t>ラウンドテーブ</a:t>
            </a:r>
            <a:r>
              <a:rPr lang="ja-JP" altLang="en-US" dirty="0"/>
              <a:t>　</a:t>
            </a:r>
            <a:endParaRPr lang="en-US" altLang="ja-JP" dirty="0" smtClean="0"/>
          </a:p>
          <a:p>
            <a:r>
              <a:rPr lang="ja-JP" altLang="en-US" dirty="0"/>
              <a:t>　</a:t>
            </a:r>
            <a:r>
              <a:rPr lang="ja-JP" altLang="en-US" dirty="0" smtClean="0"/>
              <a:t>　　</a:t>
            </a:r>
            <a:r>
              <a:rPr lang="ja-JP" altLang="ja-JP" dirty="0" smtClean="0"/>
              <a:t>ル</a:t>
            </a:r>
            <a:r>
              <a:rPr lang="ja-JP" altLang="en-US" dirty="0" smtClean="0"/>
              <a:t>を開催。</a:t>
            </a:r>
            <a:endParaRPr lang="en-US" altLang="ja-JP" dirty="0" smtClean="0"/>
          </a:p>
          <a:p>
            <a:r>
              <a:rPr lang="en-US" altLang="ja-JP" dirty="0"/>
              <a:t>8</a:t>
            </a:r>
            <a:r>
              <a:rPr lang="ja-JP" altLang="en-US" dirty="0" smtClean="0"/>
              <a:t>月：ラウンドテーブル審議結果レビュー</a:t>
            </a:r>
            <a:endParaRPr lang="en-US" altLang="ja-JP" dirty="0" smtClean="0"/>
          </a:p>
          <a:p>
            <a:r>
              <a:rPr kumimoji="1" lang="en-US" altLang="ja-JP" dirty="0"/>
              <a:t>	</a:t>
            </a:r>
            <a:r>
              <a:rPr kumimoji="1" lang="en-US" altLang="ja-JP" dirty="0" smtClean="0">
                <a:sym typeface="Wingdings" pitchFamily="2" charset="2"/>
              </a:rPr>
              <a:t></a:t>
            </a:r>
            <a:r>
              <a:rPr kumimoji="1" lang="ja-JP" altLang="en-US" dirty="0" smtClean="0">
                <a:sym typeface="Wingdings" pitchFamily="2" charset="2"/>
              </a:rPr>
              <a:t>国際連携</a:t>
            </a:r>
            <a:r>
              <a:rPr kumimoji="1" lang="en-US" altLang="ja-JP" dirty="0" smtClean="0">
                <a:sym typeface="Wingdings" pitchFamily="2" charset="2"/>
              </a:rPr>
              <a:t>TF</a:t>
            </a:r>
            <a:r>
              <a:rPr kumimoji="1" lang="ja-JP" altLang="en-US" dirty="0" smtClean="0">
                <a:sym typeface="Wingdings" pitchFamily="2" charset="2"/>
              </a:rPr>
              <a:t>として取り組む重点項目を選定</a:t>
            </a:r>
            <a:endParaRPr kumimoji="1" lang="en-US" altLang="ja-JP" dirty="0" smtClean="0">
              <a:sym typeface="Wingdings" pitchFamily="2" charset="2"/>
            </a:endParaRPr>
          </a:p>
          <a:p>
            <a:r>
              <a:rPr lang="en-US" altLang="ja-JP" dirty="0">
                <a:sym typeface="Wingdings" pitchFamily="2" charset="2"/>
              </a:rPr>
              <a:t>	</a:t>
            </a:r>
            <a:r>
              <a:rPr lang="en-US" altLang="ja-JP" dirty="0" smtClean="0">
                <a:sym typeface="Wingdings" pitchFamily="2" charset="2"/>
              </a:rPr>
              <a:t></a:t>
            </a:r>
            <a:r>
              <a:rPr lang="ja-JP" altLang="en-US" dirty="0" smtClean="0">
                <a:sym typeface="Wingdings" pitchFamily="2" charset="2"/>
              </a:rPr>
              <a:t>重点項目についての活動ステップを策定</a:t>
            </a:r>
            <a:endParaRPr lang="en-US" altLang="ja-JP" dirty="0" smtClean="0">
              <a:sym typeface="Wingdings" pitchFamily="2" charset="2"/>
            </a:endParaRPr>
          </a:p>
          <a:p>
            <a:r>
              <a:rPr lang="en-US" altLang="ja-JP" dirty="0" smtClean="0">
                <a:sym typeface="Wingdings" pitchFamily="2" charset="2"/>
              </a:rPr>
              <a:t>9</a:t>
            </a:r>
            <a:r>
              <a:rPr lang="ja-JP" altLang="en-US" dirty="0" smtClean="0">
                <a:sym typeface="Wingdings" pitchFamily="2" charset="2"/>
              </a:rPr>
              <a:t>月－</a:t>
            </a:r>
            <a:r>
              <a:rPr lang="en-US" altLang="ja-JP" dirty="0" smtClean="0">
                <a:sym typeface="Wingdings" pitchFamily="2" charset="2"/>
              </a:rPr>
              <a:t>11</a:t>
            </a:r>
            <a:r>
              <a:rPr lang="ja-JP" altLang="en-US" dirty="0" smtClean="0">
                <a:sym typeface="Wingdings" pitchFamily="2" charset="2"/>
              </a:rPr>
              <a:t>月：</a:t>
            </a:r>
            <a:r>
              <a:rPr kumimoji="1" lang="ja-JP" altLang="en-US" dirty="0" smtClean="0">
                <a:sym typeface="Wingdings" pitchFamily="2" charset="2"/>
              </a:rPr>
              <a:t>必要に応じてラウンドテーブル重点項目フォローアップを実施</a:t>
            </a:r>
            <a:endParaRPr kumimoji="1" lang="en-US" altLang="ja-JP" dirty="0" smtClean="0">
              <a:sym typeface="Wingdings" pitchFamily="2" charset="2"/>
            </a:endParaRPr>
          </a:p>
          <a:p>
            <a:endParaRPr lang="en-US" altLang="ja-JP" dirty="0">
              <a:sym typeface="Wingdings" pitchFamily="2" charset="2"/>
            </a:endParaRPr>
          </a:p>
          <a:p>
            <a:r>
              <a:rPr lang="ja-JP" altLang="en-US" dirty="0" smtClean="0">
                <a:sym typeface="Wingdings" pitchFamily="2" charset="2"/>
              </a:rPr>
              <a:t>（参考）</a:t>
            </a:r>
            <a:r>
              <a:rPr kumimoji="1" lang="ja-JP" altLang="en-US" dirty="0" smtClean="0">
                <a:sym typeface="Wingdings" pitchFamily="2" charset="2"/>
              </a:rPr>
              <a:t>ラウンドテーブルでの提言：</a:t>
            </a:r>
            <a:endParaRPr kumimoji="1" lang="en-US" altLang="ja-JP" dirty="0" smtClean="0">
              <a:sym typeface="Wingdings" pitchFamily="2" charset="2"/>
            </a:endParaRPr>
          </a:p>
          <a:p>
            <a:pPr lvl="3"/>
            <a:r>
              <a:rPr lang="ja-JP" altLang="ja-JP" dirty="0"/>
              <a:t>①　企業連携／業界連携によるグローバル戦略の創造。</a:t>
            </a:r>
          </a:p>
          <a:p>
            <a:pPr lvl="3"/>
            <a:r>
              <a:rPr lang="ja-JP" altLang="ja-JP" dirty="0"/>
              <a:t>②　グローバルレベルでの計画の最適化</a:t>
            </a:r>
          </a:p>
          <a:p>
            <a:pPr lvl="3"/>
            <a:r>
              <a:rPr lang="ja-JP" altLang="ja-JP" dirty="0"/>
              <a:t>③　グローバルビジネスを支える</a:t>
            </a:r>
            <a:r>
              <a:rPr lang="en-US" altLang="ja-JP" dirty="0"/>
              <a:t>IT</a:t>
            </a:r>
            <a:r>
              <a:rPr lang="ja-JP" altLang="ja-JP" dirty="0"/>
              <a:t>基盤の構築</a:t>
            </a:r>
            <a:endParaRPr kumimoji="1" lang="ja-JP" altLang="en-US" dirty="0"/>
          </a:p>
        </p:txBody>
      </p:sp>
    </p:spTree>
    <p:extLst>
      <p:ext uri="{BB962C8B-B14F-4D97-AF65-F5344CB8AC3E}">
        <p14:creationId xmlns:p14="http://schemas.microsoft.com/office/powerpoint/2010/main" val="2179141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874D831-5D12-457C-B0DE-164F12D09659}" type="slidenum">
              <a:rPr kumimoji="1" lang="ja-JP" altLang="en-US" smtClean="0"/>
              <a:t>8</a:t>
            </a:fld>
            <a:endParaRPr kumimoji="1" lang="ja-JP" altLang="en-US"/>
          </a:p>
        </p:txBody>
      </p:sp>
      <p:sp>
        <p:nvSpPr>
          <p:cNvPr id="3" name="テキスト ボックス 2"/>
          <p:cNvSpPr txBox="1"/>
          <p:nvPr/>
        </p:nvSpPr>
        <p:spPr>
          <a:xfrm>
            <a:off x="755576" y="476672"/>
            <a:ext cx="7632848" cy="461665"/>
          </a:xfrm>
          <a:prstGeom prst="rect">
            <a:avLst/>
          </a:prstGeom>
          <a:noFill/>
        </p:spPr>
        <p:txBody>
          <a:bodyPr wrap="square" rtlCol="0">
            <a:spAutoFit/>
          </a:bodyPr>
          <a:lstStyle/>
          <a:p>
            <a:r>
              <a:rPr lang="ja-JP" altLang="en-US" sz="2400" b="1" dirty="0"/>
              <a:t>（２）グローバルサプライチェーン可能性調査</a:t>
            </a:r>
            <a:endParaRPr lang="en-US" altLang="ja-JP" sz="2400" b="1" dirty="0"/>
          </a:p>
        </p:txBody>
      </p:sp>
      <p:sp>
        <p:nvSpPr>
          <p:cNvPr id="4" name="テキスト ボックス 3"/>
          <p:cNvSpPr txBox="1"/>
          <p:nvPr/>
        </p:nvSpPr>
        <p:spPr>
          <a:xfrm>
            <a:off x="602019" y="1318958"/>
            <a:ext cx="7992888" cy="1200329"/>
          </a:xfrm>
          <a:prstGeom prst="rect">
            <a:avLst/>
          </a:prstGeom>
          <a:noFill/>
          <a:ln>
            <a:solidFill>
              <a:schemeClr val="accent1">
                <a:shade val="50000"/>
              </a:schemeClr>
            </a:solidFill>
          </a:ln>
        </p:spPr>
        <p:txBody>
          <a:bodyPr wrap="square" rtlCol="0">
            <a:spAutoFit/>
          </a:bodyPr>
          <a:lstStyle/>
          <a:p>
            <a:r>
              <a:rPr lang="ja-JP" altLang="en-US" dirty="0"/>
              <a:t>・</a:t>
            </a:r>
            <a:r>
              <a:rPr lang="en-US" altLang="ja-JP" dirty="0"/>
              <a:t>AFACT</a:t>
            </a:r>
            <a:r>
              <a:rPr lang="ja-JP" altLang="en-US" dirty="0"/>
              <a:t>および</a:t>
            </a:r>
            <a:r>
              <a:rPr lang="en-US" altLang="ja-JP" dirty="0"/>
              <a:t>APTFF</a:t>
            </a:r>
            <a:r>
              <a:rPr lang="ja-JP" altLang="en-US" dirty="0"/>
              <a:t>を通じて、アジア各国の国際・国内取引電子化状況と</a:t>
            </a:r>
            <a:r>
              <a:rPr lang="ja-JP" altLang="en-US" dirty="0" smtClean="0"/>
              <a:t>取組 </a:t>
            </a:r>
            <a:r>
              <a:rPr lang="ja-JP" altLang="en-US" dirty="0" err="1" smtClean="0"/>
              <a:t>み</a:t>
            </a:r>
            <a:endParaRPr lang="en-US" altLang="ja-JP" dirty="0" smtClean="0"/>
          </a:p>
          <a:p>
            <a:r>
              <a:rPr lang="ja-JP" altLang="en-US" dirty="0"/>
              <a:t>　</a:t>
            </a:r>
            <a:r>
              <a:rPr lang="ja-JP" altLang="en-US" dirty="0" smtClean="0"/>
              <a:t>を</a:t>
            </a:r>
            <a:r>
              <a:rPr lang="ja-JP" altLang="en-US" dirty="0"/>
              <a:t>調査する。</a:t>
            </a:r>
            <a:endParaRPr lang="en-US" altLang="ja-JP" dirty="0"/>
          </a:p>
          <a:p>
            <a:r>
              <a:rPr lang="ja-JP" altLang="en-US" dirty="0" smtClean="0"/>
              <a:t>・</a:t>
            </a:r>
            <a:r>
              <a:rPr lang="ja-JP" altLang="en-US" dirty="0"/>
              <a:t>アジア進出日系企業の現地取引電子化可能性調査を行う（候補：タイ、</a:t>
            </a:r>
            <a:r>
              <a:rPr lang="ja-JP" altLang="en-US" dirty="0" smtClean="0"/>
              <a:t>インドネ　</a:t>
            </a:r>
            <a:endParaRPr lang="en-US" altLang="ja-JP" dirty="0" smtClean="0"/>
          </a:p>
          <a:p>
            <a:r>
              <a:rPr lang="ja-JP" altLang="en-US" dirty="0"/>
              <a:t>　</a:t>
            </a:r>
            <a:r>
              <a:rPr lang="ja-JP" altLang="en-US" dirty="0" smtClean="0"/>
              <a:t>シ</a:t>
            </a:r>
            <a:r>
              <a:rPr lang="en-US" altLang="ja-JP" dirty="0" smtClean="0"/>
              <a:t> </a:t>
            </a:r>
            <a:r>
              <a:rPr lang="ja-JP" altLang="en-US" dirty="0"/>
              <a:t>ア、ベトナム）。</a:t>
            </a:r>
            <a:endParaRPr lang="en-US" altLang="ja-JP" dirty="0"/>
          </a:p>
        </p:txBody>
      </p:sp>
      <p:sp>
        <p:nvSpPr>
          <p:cNvPr id="5" name="テキスト ボックス 6"/>
          <p:cNvSpPr txBox="1">
            <a:spLocks noChangeArrowheads="1"/>
          </p:cNvSpPr>
          <p:nvPr/>
        </p:nvSpPr>
        <p:spPr bwMode="auto">
          <a:xfrm>
            <a:off x="611560" y="938337"/>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活動項目</a:t>
            </a:r>
            <a:endParaRPr lang="ja-JP" altLang="en-US" b="1" dirty="0"/>
          </a:p>
        </p:txBody>
      </p:sp>
      <p:sp>
        <p:nvSpPr>
          <p:cNvPr id="6" name="テキスト ボックス 4"/>
          <p:cNvSpPr txBox="1">
            <a:spLocks noChangeArrowheads="1"/>
          </p:cNvSpPr>
          <p:nvPr/>
        </p:nvSpPr>
        <p:spPr bwMode="auto">
          <a:xfrm>
            <a:off x="611560" y="2621242"/>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a:t>
            </a:r>
            <a:r>
              <a:rPr lang="ja-JP" altLang="en-US" b="1" dirty="0"/>
              <a:t>内容</a:t>
            </a:r>
          </a:p>
        </p:txBody>
      </p:sp>
      <p:sp>
        <p:nvSpPr>
          <p:cNvPr id="7" name="テキスト ボックス 6"/>
          <p:cNvSpPr txBox="1"/>
          <p:nvPr/>
        </p:nvSpPr>
        <p:spPr>
          <a:xfrm>
            <a:off x="611560" y="2996952"/>
            <a:ext cx="7992888" cy="3693319"/>
          </a:xfrm>
          <a:prstGeom prst="rect">
            <a:avLst/>
          </a:prstGeom>
          <a:noFill/>
          <a:ln>
            <a:solidFill>
              <a:schemeClr val="accent1">
                <a:shade val="50000"/>
              </a:schemeClr>
            </a:solidFill>
          </a:ln>
        </p:spPr>
        <p:txBody>
          <a:bodyPr wrap="square" rtlCol="0">
            <a:spAutoFit/>
          </a:bodyPr>
          <a:lstStyle/>
          <a:p>
            <a:r>
              <a:rPr lang="en-US" altLang="ja-JP" dirty="0" smtClean="0"/>
              <a:t>AFACT</a:t>
            </a:r>
            <a:r>
              <a:rPr lang="ja-JP" altLang="en-US" dirty="0" smtClean="0"/>
              <a:t>： </a:t>
            </a:r>
            <a:r>
              <a:rPr lang="en-US" altLang="ja-JP" dirty="0" smtClean="0"/>
              <a:t>5</a:t>
            </a:r>
            <a:r>
              <a:rPr lang="ja-JP" altLang="en-US" dirty="0" smtClean="0"/>
              <a:t>月（ホイアン）に運営委員会参加（本年度活動計画）。</a:t>
            </a:r>
            <a:endParaRPr lang="en-US" altLang="ja-JP" dirty="0" smtClean="0"/>
          </a:p>
          <a:p>
            <a:r>
              <a:rPr kumimoji="1" lang="ja-JP" altLang="en-US" dirty="0"/>
              <a:t>　</a:t>
            </a:r>
            <a:r>
              <a:rPr kumimoji="1" lang="ja-JP" altLang="en-US" dirty="0" smtClean="0"/>
              <a:t>　　　　</a:t>
            </a:r>
            <a:r>
              <a:rPr kumimoji="1" lang="en-US" altLang="ja-JP" dirty="0" smtClean="0"/>
              <a:t>11</a:t>
            </a:r>
            <a:r>
              <a:rPr kumimoji="1" lang="ja-JP" altLang="en-US" dirty="0" smtClean="0"/>
              <a:t>月（ホーチミン）に</a:t>
            </a:r>
            <a:r>
              <a:rPr lang="en-US" altLang="ja-JP" dirty="0" smtClean="0"/>
              <a:t>TMC</a:t>
            </a:r>
            <a:r>
              <a:rPr lang="ja-JP" altLang="en-US" dirty="0" smtClean="0"/>
              <a:t>委員会・</a:t>
            </a:r>
            <a:r>
              <a:rPr kumimoji="1" lang="ja-JP" altLang="en-US" dirty="0" smtClean="0"/>
              <a:t>総会・</a:t>
            </a:r>
            <a:r>
              <a:rPr kumimoji="1" lang="en-US" altLang="ja-JP" dirty="0" smtClean="0"/>
              <a:t>EDICOM</a:t>
            </a:r>
            <a:r>
              <a:rPr kumimoji="1" lang="ja-JP" altLang="en-US" dirty="0" smtClean="0"/>
              <a:t>・</a:t>
            </a:r>
            <a:r>
              <a:rPr kumimoji="1" lang="en-US" altLang="ja-JP" dirty="0" err="1" smtClean="0"/>
              <a:t>eASIA</a:t>
            </a:r>
            <a:r>
              <a:rPr kumimoji="1" lang="ja-JP" altLang="en-US" dirty="0" smtClean="0"/>
              <a:t>賞審査。</a:t>
            </a:r>
            <a:endParaRPr kumimoji="1" lang="en-US" altLang="ja-JP" dirty="0" smtClean="0"/>
          </a:p>
          <a:p>
            <a:endParaRPr lang="en-US" altLang="ja-JP" dirty="0"/>
          </a:p>
          <a:p>
            <a:r>
              <a:rPr kumimoji="1" lang="en-US" altLang="ja-JP" dirty="0" smtClean="0"/>
              <a:t>APTFF</a:t>
            </a:r>
            <a:r>
              <a:rPr kumimoji="1" lang="ja-JP" altLang="en-US" dirty="0" smtClean="0"/>
              <a:t>： </a:t>
            </a:r>
            <a:r>
              <a:rPr kumimoji="1" lang="en-US" altLang="ja-JP" dirty="0" smtClean="0"/>
              <a:t>9</a:t>
            </a:r>
            <a:r>
              <a:rPr lang="ja-JP" altLang="en-US" dirty="0" smtClean="0"/>
              <a:t>月（北京）にて「サプライチェーンの効率化」をテーマに開催。</a:t>
            </a:r>
            <a:endParaRPr lang="en-US" altLang="ja-JP" dirty="0" smtClean="0"/>
          </a:p>
          <a:p>
            <a:endParaRPr kumimoji="1" lang="en-US" altLang="ja-JP" dirty="0"/>
          </a:p>
          <a:p>
            <a:r>
              <a:rPr lang="ja-JP" altLang="en-US" dirty="0" smtClean="0"/>
              <a:t>日系海外企業調査（インドネシア</a:t>
            </a:r>
            <a:r>
              <a:rPr lang="ja-JP" altLang="en-US" dirty="0" smtClean="0"/>
              <a:t>）：</a:t>
            </a:r>
            <a:r>
              <a:rPr lang="ja-JP" altLang="en-US" b="1" dirty="0" smtClean="0">
                <a:solidFill>
                  <a:srgbClr val="FF0000"/>
                </a:solidFill>
              </a:rPr>
              <a:t>　国際／業界横断</a:t>
            </a:r>
            <a:r>
              <a:rPr lang="en-US" altLang="ja-JP" b="1" dirty="0" smtClean="0">
                <a:solidFill>
                  <a:srgbClr val="FF0000"/>
                </a:solidFill>
              </a:rPr>
              <a:t>EDI TF</a:t>
            </a:r>
            <a:r>
              <a:rPr lang="ja-JP" altLang="en-US" b="1" dirty="0" err="1" smtClean="0">
                <a:solidFill>
                  <a:srgbClr val="FF0000"/>
                </a:solidFill>
              </a:rPr>
              <a:t>にて</a:t>
            </a:r>
            <a:r>
              <a:rPr lang="ja-JP" altLang="en-US" b="1" dirty="0" smtClean="0">
                <a:solidFill>
                  <a:srgbClr val="FF0000"/>
                </a:solidFill>
              </a:rPr>
              <a:t>準備</a:t>
            </a:r>
            <a:endParaRPr lang="en-US" altLang="ja-JP" b="1" dirty="0" smtClean="0">
              <a:solidFill>
                <a:srgbClr val="FF0000"/>
              </a:solidFill>
            </a:endParaRPr>
          </a:p>
          <a:p>
            <a:r>
              <a:rPr kumimoji="1" lang="en-US" altLang="ja-JP" dirty="0"/>
              <a:t>	</a:t>
            </a:r>
            <a:r>
              <a:rPr kumimoji="1" lang="en-US" altLang="ja-JP" dirty="0" smtClean="0">
                <a:sym typeface="Wingdings" pitchFamily="2" charset="2"/>
              </a:rPr>
              <a:t></a:t>
            </a:r>
            <a:r>
              <a:rPr kumimoji="1" lang="ja-JP" altLang="en-US" dirty="0" smtClean="0">
                <a:sym typeface="Wingdings" pitchFamily="2" charset="2"/>
              </a:rPr>
              <a:t>時期（暫定）：</a:t>
            </a:r>
            <a:r>
              <a:rPr kumimoji="1" lang="en-US" altLang="ja-JP" dirty="0" smtClean="0">
                <a:sym typeface="Wingdings" pitchFamily="2" charset="2"/>
              </a:rPr>
              <a:t>10</a:t>
            </a:r>
            <a:r>
              <a:rPr kumimoji="1" lang="ja-JP" altLang="en-US" dirty="0" smtClean="0">
                <a:sym typeface="Wingdings" pitchFamily="2" charset="2"/>
              </a:rPr>
              <a:t>月</a:t>
            </a:r>
            <a:r>
              <a:rPr kumimoji="1" lang="en-US" altLang="ja-JP" dirty="0" smtClean="0">
                <a:sym typeface="Wingdings" pitchFamily="2" charset="2"/>
              </a:rPr>
              <a:t>27</a:t>
            </a:r>
            <a:r>
              <a:rPr kumimoji="1" lang="ja-JP" altLang="en-US" dirty="0" smtClean="0">
                <a:sym typeface="Wingdings" pitchFamily="2" charset="2"/>
              </a:rPr>
              <a:t>日－</a:t>
            </a:r>
            <a:r>
              <a:rPr kumimoji="1" lang="en-US" altLang="ja-JP" dirty="0" smtClean="0">
                <a:sym typeface="Wingdings" pitchFamily="2" charset="2"/>
              </a:rPr>
              <a:t>31</a:t>
            </a:r>
            <a:r>
              <a:rPr kumimoji="1" lang="ja-JP" altLang="en-US" dirty="0" smtClean="0">
                <a:sym typeface="Wingdings" pitchFamily="2" charset="2"/>
              </a:rPr>
              <a:t>日</a:t>
            </a:r>
            <a:endParaRPr kumimoji="1" lang="en-US" altLang="ja-JP" dirty="0" smtClean="0">
              <a:sym typeface="Wingdings" pitchFamily="2" charset="2"/>
            </a:endParaRPr>
          </a:p>
          <a:p>
            <a:r>
              <a:rPr lang="en-US" altLang="ja-JP" dirty="0">
                <a:sym typeface="Wingdings" pitchFamily="2" charset="2"/>
              </a:rPr>
              <a:t>	</a:t>
            </a:r>
            <a:r>
              <a:rPr lang="en-US" altLang="ja-JP" dirty="0" smtClean="0">
                <a:sym typeface="Wingdings" pitchFamily="2" charset="2"/>
              </a:rPr>
              <a:t></a:t>
            </a:r>
            <a:r>
              <a:rPr lang="ja-JP" altLang="en-US" dirty="0" smtClean="0">
                <a:sym typeface="Wingdings" pitchFamily="2" charset="2"/>
              </a:rPr>
              <a:t>調査対象：小島技術インドネシア、エコ先進技術インドネシア、ヤハタ</a:t>
            </a:r>
            <a:endParaRPr lang="en-US" altLang="ja-JP" dirty="0" smtClean="0">
              <a:sym typeface="Wingdings" pitchFamily="2" charset="2"/>
            </a:endParaRPr>
          </a:p>
          <a:p>
            <a:r>
              <a:rPr lang="ja-JP" altLang="en-US" dirty="0">
                <a:sym typeface="Wingdings" pitchFamily="2" charset="2"/>
              </a:rPr>
              <a:t>　</a:t>
            </a:r>
            <a:r>
              <a:rPr lang="ja-JP" altLang="en-US" dirty="0" smtClean="0">
                <a:sym typeface="Wingdings" pitchFamily="2" charset="2"/>
              </a:rPr>
              <a:t>　　　　　　　ファスナーインドネシア、豊田通商インドネシア、ジャカルタ日本クラブ、</a:t>
            </a:r>
            <a:endParaRPr lang="en-US" altLang="ja-JP" dirty="0" smtClean="0">
              <a:sym typeface="Wingdings" pitchFamily="2" charset="2"/>
            </a:endParaRPr>
          </a:p>
          <a:p>
            <a:r>
              <a:rPr kumimoji="1" lang="en-US" altLang="ja-JP" dirty="0">
                <a:sym typeface="Wingdings" pitchFamily="2" charset="2"/>
              </a:rPr>
              <a:t>	</a:t>
            </a:r>
            <a:r>
              <a:rPr kumimoji="1" lang="en-US" altLang="ja-JP" dirty="0" smtClean="0">
                <a:sym typeface="Wingdings" pitchFamily="2" charset="2"/>
              </a:rPr>
              <a:t></a:t>
            </a:r>
            <a:r>
              <a:rPr kumimoji="1" lang="ja-JP" altLang="en-US" dirty="0" smtClean="0">
                <a:sym typeface="Wingdings" pitchFamily="2" charset="2"/>
              </a:rPr>
              <a:t>調査団募集：</a:t>
            </a:r>
            <a:r>
              <a:rPr kumimoji="1" lang="en-US" altLang="ja-JP" dirty="0" smtClean="0">
                <a:sym typeface="Wingdings" pitchFamily="2" charset="2"/>
              </a:rPr>
              <a:t>9</a:t>
            </a:r>
            <a:r>
              <a:rPr kumimoji="1" lang="ja-JP" altLang="en-US" dirty="0" smtClean="0">
                <a:sym typeface="Wingdings" pitchFamily="2" charset="2"/>
              </a:rPr>
              <a:t>月</a:t>
            </a:r>
            <a:endParaRPr kumimoji="1" lang="en-US" altLang="ja-JP" dirty="0" smtClean="0">
              <a:sym typeface="Wingdings" pitchFamily="2" charset="2"/>
            </a:endParaRPr>
          </a:p>
          <a:p>
            <a:endParaRPr lang="en-US" altLang="ja-JP" dirty="0"/>
          </a:p>
          <a:p>
            <a:r>
              <a:rPr lang="ja-JP" altLang="en-US" dirty="0"/>
              <a:t>日系海外</a:t>
            </a:r>
            <a:r>
              <a:rPr lang="ja-JP" altLang="en-US" dirty="0" smtClean="0"/>
              <a:t>企業</a:t>
            </a:r>
            <a:r>
              <a:rPr lang="en-US" altLang="ja-JP" dirty="0" smtClean="0"/>
              <a:t>EDI</a:t>
            </a:r>
            <a:r>
              <a:rPr lang="ja-JP" altLang="en-US" dirty="0" smtClean="0"/>
              <a:t>化調査（タイ</a:t>
            </a:r>
            <a:r>
              <a:rPr lang="ja-JP" altLang="en-US" dirty="0"/>
              <a:t>）：</a:t>
            </a:r>
            <a:r>
              <a:rPr lang="ja-JP" altLang="en-US" b="1" dirty="0">
                <a:solidFill>
                  <a:srgbClr val="FF0000"/>
                </a:solidFill>
              </a:rPr>
              <a:t>　国際／業界横断</a:t>
            </a:r>
            <a:r>
              <a:rPr lang="en-US" altLang="ja-JP" b="1" dirty="0">
                <a:solidFill>
                  <a:srgbClr val="FF0000"/>
                </a:solidFill>
              </a:rPr>
              <a:t>EDI TF</a:t>
            </a:r>
            <a:r>
              <a:rPr lang="ja-JP" altLang="en-US" b="1" dirty="0" err="1">
                <a:solidFill>
                  <a:srgbClr val="FF0000"/>
                </a:solidFill>
              </a:rPr>
              <a:t>にて</a:t>
            </a:r>
            <a:r>
              <a:rPr lang="ja-JP" altLang="en-US" b="1" dirty="0" smtClean="0">
                <a:solidFill>
                  <a:srgbClr val="FF0000"/>
                </a:solidFill>
              </a:rPr>
              <a:t>準備</a:t>
            </a:r>
            <a:endParaRPr lang="en-US" altLang="ja-JP" dirty="0" smtClean="0"/>
          </a:p>
          <a:p>
            <a:r>
              <a:rPr kumimoji="1" lang="en-US" altLang="ja-JP" dirty="0">
                <a:sym typeface="Wingdings" pitchFamily="2" charset="2"/>
              </a:rPr>
              <a:t>	</a:t>
            </a:r>
            <a:r>
              <a:rPr kumimoji="1" lang="en-US" altLang="ja-JP" dirty="0" smtClean="0">
                <a:sym typeface="Wingdings" pitchFamily="2" charset="2"/>
              </a:rPr>
              <a:t>2014</a:t>
            </a:r>
            <a:r>
              <a:rPr lang="ja-JP" altLang="en-US" dirty="0" smtClean="0">
                <a:sym typeface="Wingdings" pitchFamily="2" charset="2"/>
              </a:rPr>
              <a:t>年実証実験準備調査</a:t>
            </a:r>
            <a:endParaRPr kumimoji="1" lang="ja-JP" altLang="en-US" dirty="0"/>
          </a:p>
        </p:txBody>
      </p:sp>
    </p:spTree>
    <p:extLst>
      <p:ext uri="{BB962C8B-B14F-4D97-AF65-F5344CB8AC3E}">
        <p14:creationId xmlns:p14="http://schemas.microsoft.com/office/powerpoint/2010/main" val="2949277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874D831-5D12-457C-B0DE-164F12D09659}" type="slidenum">
              <a:rPr kumimoji="1" lang="ja-JP" altLang="en-US" smtClean="0"/>
              <a:t>9</a:t>
            </a:fld>
            <a:endParaRPr kumimoji="1" lang="ja-JP" altLang="en-US"/>
          </a:p>
        </p:txBody>
      </p:sp>
      <p:sp>
        <p:nvSpPr>
          <p:cNvPr id="3" name="テキスト ボックス 2"/>
          <p:cNvSpPr txBox="1"/>
          <p:nvPr/>
        </p:nvSpPr>
        <p:spPr>
          <a:xfrm>
            <a:off x="611560" y="245839"/>
            <a:ext cx="7632848" cy="461665"/>
          </a:xfrm>
          <a:prstGeom prst="rect">
            <a:avLst/>
          </a:prstGeom>
          <a:noFill/>
        </p:spPr>
        <p:txBody>
          <a:bodyPr wrap="square" rtlCol="0">
            <a:spAutoFit/>
          </a:bodyPr>
          <a:lstStyle/>
          <a:p>
            <a:r>
              <a:rPr lang="ja-JP" altLang="en-US" sz="2400" b="1" dirty="0"/>
              <a:t>（３）国際電子取引における信頼性空間構築調査研究</a:t>
            </a:r>
            <a:endParaRPr lang="en-US" altLang="ja-JP" sz="2400" b="1" dirty="0"/>
          </a:p>
        </p:txBody>
      </p:sp>
      <p:sp>
        <p:nvSpPr>
          <p:cNvPr id="4" name="テキスト ボックス 3"/>
          <p:cNvSpPr txBox="1"/>
          <p:nvPr/>
        </p:nvSpPr>
        <p:spPr>
          <a:xfrm>
            <a:off x="602019" y="1110716"/>
            <a:ext cx="7992888" cy="1200329"/>
          </a:xfrm>
          <a:prstGeom prst="rect">
            <a:avLst/>
          </a:prstGeom>
          <a:noFill/>
          <a:ln>
            <a:solidFill>
              <a:schemeClr val="accent1">
                <a:shade val="50000"/>
              </a:schemeClr>
            </a:solidFill>
          </a:ln>
        </p:spPr>
        <p:txBody>
          <a:bodyPr wrap="square" rtlCol="0">
            <a:spAutoFit/>
          </a:bodyPr>
          <a:lstStyle/>
          <a:p>
            <a:r>
              <a:rPr lang="ja-JP" altLang="en-US" dirty="0"/>
              <a:t>・日本の法制度／取引慣行／技術を踏まえて、国連</a:t>
            </a:r>
            <a:r>
              <a:rPr lang="en-US" altLang="ja-JP" dirty="0"/>
              <a:t>CEFACT</a:t>
            </a:r>
            <a:r>
              <a:rPr lang="ja-JP" altLang="en-US" dirty="0"/>
              <a:t>および国連</a:t>
            </a:r>
            <a:r>
              <a:rPr lang="en-US" altLang="ja-JP" dirty="0" smtClean="0"/>
              <a:t>ESCAP </a:t>
            </a:r>
            <a:r>
              <a:rPr lang="ja-JP" altLang="en-US" dirty="0" smtClean="0"/>
              <a:t>の　</a:t>
            </a:r>
            <a:endParaRPr lang="en-US" altLang="ja-JP" dirty="0" smtClean="0"/>
          </a:p>
          <a:p>
            <a:r>
              <a:rPr lang="ja-JP" altLang="en-US" dirty="0"/>
              <a:t>　</a:t>
            </a:r>
            <a:r>
              <a:rPr lang="ja-JP" altLang="en-US" dirty="0" smtClean="0"/>
              <a:t>信頼性</a:t>
            </a:r>
            <a:r>
              <a:rPr lang="ja-JP" altLang="en-US" dirty="0"/>
              <a:t>取引文書交換プロジェクトに参画し、</a:t>
            </a:r>
            <a:r>
              <a:rPr lang="ja-JP" altLang="ja-JP" dirty="0" smtClean="0"/>
              <a:t>メッセージング基</a:t>
            </a:r>
            <a:r>
              <a:rPr lang="en-US" altLang="ja-JP" dirty="0" smtClean="0"/>
              <a:t> </a:t>
            </a:r>
            <a:r>
              <a:rPr lang="ja-JP" altLang="ja-JP" dirty="0"/>
              <a:t>盤</a:t>
            </a:r>
            <a:r>
              <a:rPr lang="ja-JP" altLang="ja-JP" dirty="0" smtClean="0"/>
              <a:t>タスクフォース</a:t>
            </a:r>
            <a:r>
              <a:rPr lang="en-US" altLang="ja-JP" dirty="0" smtClean="0"/>
              <a:t> </a:t>
            </a:r>
          </a:p>
          <a:p>
            <a:r>
              <a:rPr lang="ja-JP" altLang="en-US" dirty="0"/>
              <a:t>　</a:t>
            </a:r>
            <a:r>
              <a:rPr lang="ja-JP" altLang="ja-JP" dirty="0" smtClean="0"/>
              <a:t>および</a:t>
            </a:r>
            <a:r>
              <a:rPr lang="ja-JP" altLang="ja-JP" dirty="0"/>
              <a:t>国連</a:t>
            </a:r>
            <a:r>
              <a:rPr lang="en-US" altLang="ja-JP" dirty="0"/>
              <a:t>CEFACT</a:t>
            </a:r>
            <a:r>
              <a:rPr lang="ja-JP" altLang="ja-JP" dirty="0"/>
              <a:t>日本委員会／標準促進委員会と連携して、国連勧告の</a:t>
            </a:r>
            <a:r>
              <a:rPr lang="ja-JP" altLang="ja-JP" dirty="0" smtClean="0"/>
              <a:t>策定</a:t>
            </a:r>
            <a:r>
              <a:rPr lang="en-US" altLang="ja-JP" dirty="0" smtClean="0"/>
              <a:t> </a:t>
            </a:r>
            <a:r>
              <a:rPr lang="ja-JP" altLang="en-US" dirty="0" smtClean="0"/>
              <a:t>　</a:t>
            </a:r>
            <a:endParaRPr lang="en-US" altLang="ja-JP" dirty="0" smtClean="0"/>
          </a:p>
          <a:p>
            <a:r>
              <a:rPr lang="ja-JP" altLang="en-US" dirty="0"/>
              <a:t>　</a:t>
            </a:r>
            <a:r>
              <a:rPr lang="ja-JP" altLang="ja-JP" dirty="0" smtClean="0"/>
              <a:t>に</a:t>
            </a:r>
            <a:r>
              <a:rPr lang="ja-JP" altLang="ja-JP" dirty="0"/>
              <a:t>貢献する</a:t>
            </a:r>
            <a:r>
              <a:rPr lang="ja-JP" altLang="en-US" dirty="0"/>
              <a:t>。</a:t>
            </a:r>
            <a:endParaRPr lang="en-US" altLang="ja-JP" dirty="0"/>
          </a:p>
        </p:txBody>
      </p:sp>
      <p:sp>
        <p:nvSpPr>
          <p:cNvPr id="5" name="テキスト ボックス 6"/>
          <p:cNvSpPr txBox="1">
            <a:spLocks noChangeArrowheads="1"/>
          </p:cNvSpPr>
          <p:nvPr/>
        </p:nvSpPr>
        <p:spPr bwMode="auto">
          <a:xfrm>
            <a:off x="611560" y="761191"/>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活動項目</a:t>
            </a:r>
            <a:endParaRPr lang="ja-JP" altLang="en-US" b="1" dirty="0"/>
          </a:p>
        </p:txBody>
      </p:sp>
      <p:sp>
        <p:nvSpPr>
          <p:cNvPr id="6" name="テキスト ボックス 4"/>
          <p:cNvSpPr txBox="1">
            <a:spLocks noChangeArrowheads="1"/>
          </p:cNvSpPr>
          <p:nvPr/>
        </p:nvSpPr>
        <p:spPr bwMode="auto">
          <a:xfrm>
            <a:off x="611560" y="2432873"/>
            <a:ext cx="158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b="1" dirty="0" smtClean="0"/>
              <a:t>活動</a:t>
            </a:r>
            <a:r>
              <a:rPr lang="ja-JP" altLang="en-US" b="1" dirty="0"/>
              <a:t>内容</a:t>
            </a:r>
          </a:p>
        </p:txBody>
      </p:sp>
      <p:sp>
        <p:nvSpPr>
          <p:cNvPr id="7" name="テキスト ボックス 6"/>
          <p:cNvSpPr txBox="1"/>
          <p:nvPr/>
        </p:nvSpPr>
        <p:spPr>
          <a:xfrm>
            <a:off x="611560" y="2802761"/>
            <a:ext cx="7992888" cy="3970318"/>
          </a:xfrm>
          <a:prstGeom prst="rect">
            <a:avLst/>
          </a:prstGeom>
          <a:noFill/>
          <a:ln>
            <a:solidFill>
              <a:schemeClr val="accent1">
                <a:shade val="50000"/>
              </a:schemeClr>
            </a:solidFill>
          </a:ln>
        </p:spPr>
        <p:txBody>
          <a:bodyPr wrap="square" rtlCol="0">
            <a:spAutoFit/>
          </a:bodyPr>
          <a:lstStyle/>
          <a:p>
            <a:r>
              <a:rPr lang="en-US" altLang="ja-JP" dirty="0" smtClean="0"/>
              <a:t>8</a:t>
            </a:r>
            <a:r>
              <a:rPr lang="ja-JP" altLang="en-US" dirty="0" smtClean="0"/>
              <a:t>月－</a:t>
            </a:r>
            <a:r>
              <a:rPr lang="en-US" altLang="ja-JP" dirty="0" smtClean="0"/>
              <a:t>9</a:t>
            </a:r>
            <a:r>
              <a:rPr lang="ja-JP" altLang="en-US" dirty="0" smtClean="0"/>
              <a:t>月：国際電子取引信頼性空間に関する事前調査</a:t>
            </a:r>
            <a:endParaRPr lang="en-US" altLang="ja-JP" dirty="0" smtClean="0"/>
          </a:p>
          <a:p>
            <a:r>
              <a:rPr lang="en-US" altLang="ja-JP" dirty="0"/>
              <a:t>	</a:t>
            </a:r>
            <a:r>
              <a:rPr lang="en-US" altLang="ja-JP" dirty="0" smtClean="0"/>
              <a:t>		</a:t>
            </a:r>
            <a:r>
              <a:rPr lang="ja-JP" altLang="en-US" b="1" dirty="0" smtClean="0">
                <a:solidFill>
                  <a:srgbClr val="FF0000"/>
                </a:solidFill>
              </a:rPr>
              <a:t>： メッセージング基盤</a:t>
            </a:r>
            <a:r>
              <a:rPr lang="en-US" altLang="ja-JP" b="1" dirty="0" smtClean="0">
                <a:solidFill>
                  <a:srgbClr val="FF0000"/>
                </a:solidFill>
              </a:rPr>
              <a:t>TF(</a:t>
            </a:r>
            <a:r>
              <a:rPr lang="ja-JP" altLang="en-US" b="1" dirty="0" smtClean="0">
                <a:solidFill>
                  <a:srgbClr val="FF0000"/>
                </a:solidFill>
              </a:rPr>
              <a:t>セキュリティグループ）</a:t>
            </a:r>
            <a:endParaRPr lang="en-US" altLang="ja-JP" b="1" dirty="0" smtClean="0">
              <a:solidFill>
                <a:srgbClr val="FF0000"/>
              </a:solidFill>
            </a:endParaRPr>
          </a:p>
          <a:p>
            <a:r>
              <a:rPr lang="en-US" altLang="ja-JP" dirty="0"/>
              <a:t>	</a:t>
            </a:r>
            <a:r>
              <a:rPr lang="en-US" altLang="ja-JP" dirty="0" smtClean="0">
                <a:sym typeface="Wingdings" pitchFamily="2" charset="2"/>
              </a:rPr>
              <a:t></a:t>
            </a:r>
            <a:r>
              <a:rPr lang="ja-JP" altLang="en-US" dirty="0" smtClean="0">
                <a:sym typeface="Wingdings" pitchFamily="2" charset="2"/>
              </a:rPr>
              <a:t>異なる認証局間の相互信頼性</a:t>
            </a:r>
            <a:endParaRPr lang="en-US" altLang="ja-JP" dirty="0" smtClean="0">
              <a:sym typeface="Wingdings" pitchFamily="2" charset="2"/>
            </a:endParaRPr>
          </a:p>
          <a:p>
            <a:r>
              <a:rPr lang="en-US" altLang="ja-JP" dirty="0">
                <a:sym typeface="Wingdings" pitchFamily="2" charset="2"/>
              </a:rPr>
              <a:t>	</a:t>
            </a:r>
            <a:r>
              <a:rPr lang="en-US" altLang="ja-JP" dirty="0" smtClean="0">
                <a:sym typeface="Wingdings" pitchFamily="2" charset="2"/>
              </a:rPr>
              <a:t></a:t>
            </a:r>
            <a:r>
              <a:rPr lang="ja-JP" altLang="en-US" dirty="0" smtClean="0">
                <a:sym typeface="Wingdings" pitchFamily="2" charset="2"/>
              </a:rPr>
              <a:t>国際取引に関わる制度／ガイド</a:t>
            </a:r>
            <a:endParaRPr lang="en-US" altLang="ja-JP" dirty="0"/>
          </a:p>
          <a:p>
            <a:endParaRPr kumimoji="1" lang="en-US" altLang="ja-JP" dirty="0" smtClean="0"/>
          </a:p>
          <a:p>
            <a:r>
              <a:rPr lang="en-US" altLang="ja-JP" dirty="0" smtClean="0"/>
              <a:t>10</a:t>
            </a:r>
            <a:r>
              <a:rPr lang="ja-JP" altLang="en-US" dirty="0" smtClean="0"/>
              <a:t>月：国連</a:t>
            </a:r>
            <a:r>
              <a:rPr lang="en-US" altLang="ja-JP" dirty="0" smtClean="0"/>
              <a:t>CEFACT</a:t>
            </a:r>
            <a:r>
              <a:rPr lang="ja-JP" altLang="en-US" dirty="0"/>
              <a:t>フォーラムにて国際電子取引信頼性</a:t>
            </a:r>
            <a:r>
              <a:rPr lang="ja-JP" altLang="en-US" dirty="0" smtClean="0"/>
              <a:t>空間プロジェクトに参加</a:t>
            </a:r>
            <a:endParaRPr lang="en-US" altLang="ja-JP" dirty="0" smtClean="0"/>
          </a:p>
          <a:p>
            <a:r>
              <a:rPr lang="en-US" altLang="ja-JP" dirty="0"/>
              <a:t>	</a:t>
            </a:r>
            <a:r>
              <a:rPr lang="en-US" altLang="ja-JP" dirty="0" smtClean="0">
                <a:sym typeface="Wingdings" pitchFamily="2" charset="2"/>
              </a:rPr>
              <a:t></a:t>
            </a:r>
            <a:r>
              <a:rPr lang="ja-JP" altLang="ja-JP" dirty="0"/>
              <a:t>電子データ交換システムの相互</a:t>
            </a:r>
            <a:r>
              <a:rPr lang="ja-JP" altLang="ja-JP" dirty="0" smtClean="0"/>
              <a:t>運用性</a:t>
            </a:r>
            <a:endParaRPr lang="en-US" altLang="ja-JP" dirty="0" smtClean="0"/>
          </a:p>
          <a:p>
            <a:r>
              <a:rPr lang="en-US" altLang="ja-JP" dirty="0">
                <a:sym typeface="Wingdings" pitchFamily="2" charset="2"/>
              </a:rPr>
              <a:t>	</a:t>
            </a:r>
            <a:r>
              <a:rPr lang="en-US" altLang="ja-JP" dirty="0" smtClean="0">
                <a:sym typeface="Wingdings" pitchFamily="2" charset="2"/>
              </a:rPr>
              <a:t></a:t>
            </a:r>
            <a:r>
              <a:rPr lang="ja-JP" altLang="ja-JP" dirty="0"/>
              <a:t>国際貿易における信頼性サービス相互運用性フレームワーク</a:t>
            </a:r>
            <a:endParaRPr lang="en-US" altLang="ja-JP" dirty="0" smtClean="0"/>
          </a:p>
          <a:p>
            <a:endParaRPr kumimoji="1" lang="en-US" altLang="ja-JP" dirty="0"/>
          </a:p>
          <a:p>
            <a:r>
              <a:rPr lang="en-US" altLang="ja-JP" dirty="0"/>
              <a:t>11</a:t>
            </a:r>
            <a:r>
              <a:rPr lang="ja-JP" altLang="en-US" dirty="0" smtClean="0"/>
              <a:t>月－</a:t>
            </a:r>
            <a:r>
              <a:rPr lang="en-US" altLang="ja-JP" dirty="0" smtClean="0"/>
              <a:t>12</a:t>
            </a:r>
            <a:r>
              <a:rPr lang="ja-JP" altLang="en-US" dirty="0" smtClean="0"/>
              <a:t>月：国連</a:t>
            </a:r>
            <a:r>
              <a:rPr lang="en-US" altLang="ja-JP" dirty="0" smtClean="0"/>
              <a:t>ECE/CEFACT</a:t>
            </a:r>
            <a:r>
              <a:rPr lang="ja-JP" altLang="en-US" dirty="0" smtClean="0"/>
              <a:t>勧告への対応検討</a:t>
            </a:r>
            <a:endParaRPr lang="en-US" altLang="ja-JP" dirty="0" smtClean="0"/>
          </a:p>
          <a:p>
            <a:r>
              <a:rPr kumimoji="1" lang="en-US" altLang="ja-JP" dirty="0" smtClean="0"/>
              <a:t>			</a:t>
            </a:r>
            <a:r>
              <a:rPr kumimoji="1" lang="ja-JP" altLang="en-US" b="1" dirty="0" smtClean="0">
                <a:solidFill>
                  <a:srgbClr val="FF0000"/>
                </a:solidFill>
              </a:rPr>
              <a:t>：</a:t>
            </a:r>
            <a:r>
              <a:rPr kumimoji="1" lang="en-US" altLang="ja-JP" b="1" dirty="0" smtClean="0">
                <a:solidFill>
                  <a:srgbClr val="FF0000"/>
                </a:solidFill>
              </a:rPr>
              <a:t>JEC</a:t>
            </a:r>
            <a:r>
              <a:rPr kumimoji="1" lang="ja-JP" altLang="en-US" b="1" dirty="0" smtClean="0">
                <a:solidFill>
                  <a:srgbClr val="FF0000"/>
                </a:solidFill>
              </a:rPr>
              <a:t>／標準促進委員会</a:t>
            </a:r>
            <a:endParaRPr kumimoji="1" lang="en-US" altLang="ja-JP" dirty="0" smtClean="0">
              <a:sym typeface="Wingdings" pitchFamily="2" charset="2"/>
            </a:endParaRPr>
          </a:p>
          <a:p>
            <a:r>
              <a:rPr lang="en-US" altLang="ja-JP" dirty="0">
                <a:sym typeface="Wingdings" pitchFamily="2" charset="2"/>
              </a:rPr>
              <a:t>	</a:t>
            </a:r>
            <a:endParaRPr lang="en-US" altLang="ja-JP" dirty="0" smtClean="0">
              <a:sym typeface="Wingdings" pitchFamily="2" charset="2"/>
            </a:endParaRPr>
          </a:p>
          <a:p>
            <a:r>
              <a:rPr lang="en-US" altLang="ja-JP" dirty="0" smtClean="0">
                <a:sym typeface="Wingdings" pitchFamily="2" charset="2"/>
              </a:rPr>
              <a:t>12</a:t>
            </a:r>
            <a:r>
              <a:rPr lang="ja-JP" altLang="en-US" dirty="0" smtClean="0">
                <a:sym typeface="Wingdings" pitchFamily="2" charset="2"/>
              </a:rPr>
              <a:t>月－</a:t>
            </a:r>
            <a:r>
              <a:rPr lang="en-US" altLang="ja-JP" dirty="0" smtClean="0">
                <a:sym typeface="Wingdings" pitchFamily="2" charset="2"/>
              </a:rPr>
              <a:t>3</a:t>
            </a:r>
            <a:r>
              <a:rPr lang="ja-JP" altLang="en-US" dirty="0" smtClean="0">
                <a:sym typeface="Wingdings" pitchFamily="2" charset="2"/>
              </a:rPr>
              <a:t>月：国内向けガイドライン素案の検討</a:t>
            </a:r>
            <a:endParaRPr lang="en-US" altLang="ja-JP" dirty="0">
              <a:sym typeface="Wingdings" pitchFamily="2" charset="2"/>
            </a:endParaRPr>
          </a:p>
          <a:p>
            <a:r>
              <a:rPr lang="en-US" altLang="ja-JP" dirty="0" smtClean="0">
                <a:sym typeface="Wingdings" pitchFamily="2" charset="2"/>
              </a:rPr>
              <a:t>			</a:t>
            </a:r>
            <a:r>
              <a:rPr lang="ja-JP" altLang="en-US" b="1" dirty="0">
                <a:solidFill>
                  <a:srgbClr val="FF0000"/>
                </a:solidFill>
              </a:rPr>
              <a:t>： メッセージング基盤</a:t>
            </a:r>
            <a:r>
              <a:rPr lang="en-US" altLang="ja-JP" b="1" dirty="0">
                <a:solidFill>
                  <a:srgbClr val="FF0000"/>
                </a:solidFill>
              </a:rPr>
              <a:t>TF(</a:t>
            </a:r>
            <a:r>
              <a:rPr lang="ja-JP" altLang="en-US" b="1" dirty="0">
                <a:solidFill>
                  <a:srgbClr val="FF0000"/>
                </a:solidFill>
              </a:rPr>
              <a:t>セキュリティグループ）</a:t>
            </a:r>
            <a:endParaRPr lang="en-US" altLang="ja-JP" b="1" dirty="0">
              <a:solidFill>
                <a:srgbClr val="FF0000"/>
              </a:solidFill>
            </a:endParaRPr>
          </a:p>
        </p:txBody>
      </p:sp>
    </p:spTree>
    <p:extLst>
      <p:ext uri="{BB962C8B-B14F-4D97-AF65-F5344CB8AC3E}">
        <p14:creationId xmlns:p14="http://schemas.microsoft.com/office/powerpoint/2010/main" val="363458709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809</Words>
  <Application>Microsoft Office PowerPoint</Application>
  <PresentationFormat>画面に合わせる (4:3)</PresentationFormat>
  <Paragraphs>194</Paragraphs>
  <Slides>12</Slides>
  <Notes>1</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PowerPoint プレゼンテーション</vt:lpstr>
      <vt:lpstr>サプライチェーン情報基盤研究会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sugamata1</dc:creator>
  <cp:lastModifiedBy>sugamata</cp:lastModifiedBy>
  <cp:revision>43</cp:revision>
  <cp:lastPrinted>2013-03-21T02:35:13Z</cp:lastPrinted>
  <dcterms:created xsi:type="dcterms:W3CDTF">2013-03-18T07:16:44Z</dcterms:created>
  <dcterms:modified xsi:type="dcterms:W3CDTF">2013-08-04T04:43:30Z</dcterms:modified>
</cp:coreProperties>
</file>